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4"/>
  </p:notesMasterIdLst>
  <p:sldIdLst>
    <p:sldId id="256" r:id="rId4"/>
    <p:sldId id="28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2" autoAdjust="0"/>
    <p:restoredTop sz="87753" autoAdjust="0"/>
  </p:normalViewPr>
  <p:slideViewPr>
    <p:cSldViewPr snapToGrid="0" showGuides="1">
      <p:cViewPr varScale="1">
        <p:scale>
          <a:sx n="75" d="100"/>
          <a:sy n="75" d="100"/>
        </p:scale>
        <p:origin x="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A307F-B3AA-412B-BB9C-A2E3994A6FF0}"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2E509-7E70-4A43-97B7-6FC7BE45A8ED}" type="slidenum">
              <a:rPr lang="en-US" smtClean="0"/>
              <a:t>‹#›</a:t>
            </a:fld>
            <a:endParaRPr lang="en-US"/>
          </a:p>
        </p:txBody>
      </p:sp>
    </p:spTree>
    <p:extLst>
      <p:ext uri="{BB962C8B-B14F-4D97-AF65-F5344CB8AC3E}">
        <p14:creationId xmlns:p14="http://schemas.microsoft.com/office/powerpoint/2010/main" val="378704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82E509-7E70-4A43-97B7-6FC7BE45A8ED}" type="slidenum">
              <a:rPr lang="en-US" smtClean="0"/>
              <a:t>1</a:t>
            </a:fld>
            <a:endParaRPr lang="en-US"/>
          </a:p>
        </p:txBody>
      </p:sp>
    </p:spTree>
    <p:extLst>
      <p:ext uri="{BB962C8B-B14F-4D97-AF65-F5344CB8AC3E}">
        <p14:creationId xmlns:p14="http://schemas.microsoft.com/office/powerpoint/2010/main" val="37988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368AA13F-9A39-4B4F-B9FF-756EB42B5CEB}" type="slidenum">
              <a:rPr lang="en-US" altLang="en-US" smtClean="0">
                <a:solidFill>
                  <a:srgbClr val="000000"/>
                </a:solidFill>
              </a:rPr>
              <a:pPr eaLnBrk="0" fontAlgn="base" hangingPunct="0">
                <a:spcBef>
                  <a:spcPct val="0"/>
                </a:spcBef>
                <a:spcAft>
                  <a:spcPct val="0"/>
                </a:spcAft>
              </a:pPr>
              <a:t>28</a:t>
            </a:fld>
            <a:endParaRPr lang="en-US" altLang="en-US" smtClean="0">
              <a:solidFill>
                <a:srgbClr val="000000"/>
              </a:solidFill>
            </a:endParaRPr>
          </a:p>
        </p:txBody>
      </p:sp>
      <p:sp>
        <p:nvSpPr>
          <p:cNvPr id="105475" name="Rectangle 2"/>
          <p:cNvSpPr>
            <a:spLocks noGrp="1" noRot="1" noChangeAspect="1" noChangeArrowheads="1" noTextEdit="1"/>
          </p:cNvSpPr>
          <p:nvPr>
            <p:ph type="sldImg"/>
          </p:nvPr>
        </p:nvSpPr>
        <p:spPr/>
      </p:sp>
      <p:sp>
        <p:nvSpPr>
          <p:cNvPr id="105476"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p:txBody>
      </p:sp>
    </p:spTree>
    <p:extLst>
      <p:ext uri="{BB962C8B-B14F-4D97-AF65-F5344CB8AC3E}">
        <p14:creationId xmlns:p14="http://schemas.microsoft.com/office/powerpoint/2010/main" val="3067691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8CEB2CFB-ED0B-42B2-B46B-AFFB94D52A7A}" type="slidenum">
              <a:rPr lang="en-US" altLang="en-US" smtClean="0">
                <a:solidFill>
                  <a:srgbClr val="000000"/>
                </a:solidFill>
              </a:rPr>
              <a:pPr eaLnBrk="0" fontAlgn="base" hangingPunct="0">
                <a:spcBef>
                  <a:spcPct val="0"/>
                </a:spcBef>
                <a:spcAft>
                  <a:spcPct val="0"/>
                </a:spcAft>
              </a:pPr>
              <a:t>29</a:t>
            </a:fld>
            <a:endParaRPr lang="en-US" altLang="en-US" smtClean="0">
              <a:solidFill>
                <a:srgbClr val="000000"/>
              </a:solidFill>
            </a:endParaRPr>
          </a:p>
        </p:txBody>
      </p:sp>
      <p:sp>
        <p:nvSpPr>
          <p:cNvPr id="107523" name="Rectangle 2"/>
          <p:cNvSpPr>
            <a:spLocks noGrp="1" noRot="1" noChangeAspect="1" noChangeArrowheads="1" noTextEdit="1"/>
          </p:cNvSpPr>
          <p:nvPr>
            <p:ph type="sldImg"/>
          </p:nvPr>
        </p:nvSpPr>
        <p:spPr/>
      </p:sp>
      <p:sp>
        <p:nvSpPr>
          <p:cNvPr id="107524"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a:p>
            <a:endParaRPr lang="en-US" altLang="en-US" smtClean="0"/>
          </a:p>
        </p:txBody>
      </p:sp>
    </p:spTree>
    <p:extLst>
      <p:ext uri="{BB962C8B-B14F-4D97-AF65-F5344CB8AC3E}">
        <p14:creationId xmlns:p14="http://schemas.microsoft.com/office/powerpoint/2010/main" val="129466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994C3CA3-6403-4936-A454-3529A82AAF5E}" type="slidenum">
              <a:rPr lang="en-US" altLang="en-US" smtClean="0">
                <a:solidFill>
                  <a:srgbClr val="000000"/>
                </a:solidFill>
              </a:rPr>
              <a:pPr eaLnBrk="0" fontAlgn="base" hangingPunct="0">
                <a:spcBef>
                  <a:spcPct val="0"/>
                </a:spcBef>
                <a:spcAft>
                  <a:spcPct val="0"/>
                </a:spcAft>
              </a:pPr>
              <a:t>30</a:t>
            </a:fld>
            <a:endParaRPr lang="en-US" altLang="en-US" smtClean="0">
              <a:solidFill>
                <a:srgbClr val="000000"/>
              </a:solidFill>
            </a:endParaRPr>
          </a:p>
        </p:txBody>
      </p:sp>
      <p:sp>
        <p:nvSpPr>
          <p:cNvPr id="109571" name="Rectangle 2"/>
          <p:cNvSpPr>
            <a:spLocks noGrp="1" noRot="1" noChangeAspect="1" noChangeArrowheads="1" noTextEdit="1"/>
          </p:cNvSpPr>
          <p:nvPr>
            <p:ph type="sldImg"/>
          </p:nvPr>
        </p:nvSpPr>
        <p:spPr/>
      </p:sp>
      <p:sp>
        <p:nvSpPr>
          <p:cNvPr id="109572"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a:p>
            <a:endParaRPr lang="en-US" altLang="en-US" smtClean="0"/>
          </a:p>
        </p:txBody>
      </p:sp>
    </p:spTree>
    <p:extLst>
      <p:ext uri="{BB962C8B-B14F-4D97-AF65-F5344CB8AC3E}">
        <p14:creationId xmlns:p14="http://schemas.microsoft.com/office/powerpoint/2010/main" val="411635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28960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p:sp>
      <p:sp>
        <p:nvSpPr>
          <p:cNvPr id="82947"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6817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3194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0345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5D2075EC-F03A-4AE9-83CF-15002BBEC7E4}" type="slidenum">
              <a:rPr lang="en-US" altLang="en-US" smtClean="0">
                <a:solidFill>
                  <a:srgbClr val="000000"/>
                </a:solidFill>
              </a:rPr>
              <a:pPr eaLnBrk="0" fontAlgn="base" hangingPunct="0">
                <a:spcBef>
                  <a:spcPct val="0"/>
                </a:spcBef>
                <a:spcAft>
                  <a:spcPct val="0"/>
                </a:spcAft>
              </a:pPr>
              <a:t>18</a:t>
            </a:fld>
            <a:endParaRPr lang="en-US" altLang="en-US" smtClean="0">
              <a:solidFill>
                <a:srgbClr val="000000"/>
              </a:solidFill>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a:p>
            <a:endParaRPr lang="en-US" altLang="en-US" smtClean="0"/>
          </a:p>
        </p:txBody>
      </p:sp>
    </p:spTree>
    <p:extLst>
      <p:ext uri="{BB962C8B-B14F-4D97-AF65-F5344CB8AC3E}">
        <p14:creationId xmlns:p14="http://schemas.microsoft.com/office/powerpoint/2010/main" val="294670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12E588A3-AC52-4879-80DF-8789203D807F}" type="slidenum">
              <a:rPr lang="en-US" altLang="en-US" smtClean="0">
                <a:solidFill>
                  <a:srgbClr val="000000"/>
                </a:solidFill>
              </a:rPr>
              <a:pPr eaLnBrk="0" fontAlgn="base" hangingPunct="0">
                <a:spcBef>
                  <a:spcPct val="0"/>
                </a:spcBef>
                <a:spcAft>
                  <a:spcPct val="0"/>
                </a:spcAft>
              </a:pPr>
              <a:t>20</a:t>
            </a:fld>
            <a:endParaRPr lang="en-US" altLang="en-US" smtClean="0">
              <a:solidFill>
                <a:srgbClr val="000000"/>
              </a:solidFill>
            </a:endParaRPr>
          </a:p>
        </p:txBody>
      </p:sp>
      <p:sp>
        <p:nvSpPr>
          <p:cNvPr id="94211" name="Rectangle 2"/>
          <p:cNvSpPr>
            <a:spLocks noGrp="1" noRot="1" noChangeAspect="1" noChangeArrowheads="1" noTextEdit="1"/>
          </p:cNvSpPr>
          <p:nvPr>
            <p:ph type="sldImg"/>
          </p:nvPr>
        </p:nvSpPr>
        <p:spPr/>
      </p:sp>
      <p:sp>
        <p:nvSpPr>
          <p:cNvPr id="94212"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3369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B8FAB22D-1526-4280-B688-B6C06830739B}" type="slidenum">
              <a:rPr lang="en-US" altLang="en-US" smtClean="0">
                <a:solidFill>
                  <a:srgbClr val="000000"/>
                </a:solidFill>
              </a:rPr>
              <a:pPr eaLnBrk="0" fontAlgn="base" hangingPunct="0">
                <a:spcBef>
                  <a:spcPct val="0"/>
                </a:spcBef>
                <a:spcAft>
                  <a:spcPct val="0"/>
                </a:spcAft>
              </a:pPr>
              <a:t>26</a:t>
            </a:fld>
            <a:endParaRPr lang="en-US" altLang="en-US" smtClean="0">
              <a:solidFill>
                <a:srgbClr val="000000"/>
              </a:solidFill>
            </a:endParaRPr>
          </a:p>
        </p:txBody>
      </p:sp>
      <p:sp>
        <p:nvSpPr>
          <p:cNvPr id="101379" name="Rectangle 2"/>
          <p:cNvSpPr>
            <a:spLocks noGrp="1" noRot="1" noChangeAspect="1" noChangeArrowheads="1" noTextEdit="1"/>
          </p:cNvSpPr>
          <p:nvPr>
            <p:ph type="sldImg"/>
          </p:nvPr>
        </p:nvSpPr>
        <p:spPr/>
      </p:sp>
      <p:sp>
        <p:nvSpPr>
          <p:cNvPr id="101380"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9290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4294967295"/>
          </p:nvPr>
        </p:nvSpPr>
        <p:spPr bwMode="auto">
          <a:xfrm>
            <a:off x="4022725" y="8540750"/>
            <a:ext cx="3078163" cy="449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fld id="{7C7D2A0A-4476-45CF-929A-32EFDD1C9018}" type="slidenum">
              <a:rPr lang="en-US" altLang="en-US" smtClean="0">
                <a:solidFill>
                  <a:srgbClr val="000000"/>
                </a:solidFill>
              </a:rPr>
              <a:pPr eaLnBrk="0" fontAlgn="base" hangingPunct="0">
                <a:spcBef>
                  <a:spcPct val="0"/>
                </a:spcBef>
                <a:spcAft>
                  <a:spcPct val="0"/>
                </a:spcAft>
              </a:pPr>
              <a:t>27</a:t>
            </a:fld>
            <a:endParaRPr lang="en-US" altLang="en-US" smtClean="0">
              <a:solidFill>
                <a:srgbClr val="000000"/>
              </a:solidFill>
            </a:endParaRPr>
          </a:p>
        </p:txBody>
      </p:sp>
      <p:sp>
        <p:nvSpPr>
          <p:cNvPr id="103427" name="Rectangle 2"/>
          <p:cNvSpPr>
            <a:spLocks noGrp="1" noRot="1" noChangeAspect="1" noChangeArrowheads="1" noTextEdit="1"/>
          </p:cNvSpPr>
          <p:nvPr>
            <p:ph type="sldImg"/>
          </p:nvPr>
        </p:nvSpPr>
        <p:spPr/>
      </p:sp>
      <p:sp>
        <p:nvSpPr>
          <p:cNvPr id="103428" name="Rectangle 3"/>
          <p:cNvSpPr>
            <a:spLocks noGrp="1" noChangeArrowheads="1"/>
          </p:cNvSpPr>
          <p:nvPr>
            <p:ph type="body" idx="1"/>
          </p:nvPr>
        </p:nvSpPr>
        <p:spPr bwMode="auto">
          <a:xfrm>
            <a:off x="709613" y="4270375"/>
            <a:ext cx="5683250" cy="4046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a:t>
            </a:r>
          </a:p>
          <a:p>
            <a:endParaRPr lang="en-US" altLang="en-US" smtClean="0"/>
          </a:p>
          <a:p>
            <a:endParaRPr lang="en-US" altLang="en-US" smtClean="0"/>
          </a:p>
        </p:txBody>
      </p:sp>
    </p:spTree>
    <p:extLst>
      <p:ext uri="{BB962C8B-B14F-4D97-AF65-F5344CB8AC3E}">
        <p14:creationId xmlns:p14="http://schemas.microsoft.com/office/powerpoint/2010/main" val="276246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500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8530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22635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10675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24610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66874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4636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126425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3273851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6894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67287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A69B5-9DB7-4F93-9516-DD199C44C3B5}"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748126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96135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10207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46452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74606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62" y="275946"/>
            <a:ext cx="10975879" cy="486055"/>
          </a:xfrm>
          <a:prstGeom prst="rect">
            <a:avLst/>
          </a:prstGeom>
        </p:spPr>
        <p:txBody>
          <a:bodyPr lIns="82058" tIns="41029" rIns="82058" bIns="41029"/>
          <a:lstStyle/>
          <a:p>
            <a:r>
              <a:rPr lang="en-US" smtClean="0"/>
              <a:t>Click to edit Master title style</a:t>
            </a:r>
            <a:endParaRPr lang="en-US"/>
          </a:p>
        </p:txBody>
      </p:sp>
      <p:sp>
        <p:nvSpPr>
          <p:cNvPr id="3" name="Text Placeholder 2"/>
          <p:cNvSpPr>
            <a:spLocks noGrp="1"/>
          </p:cNvSpPr>
          <p:nvPr>
            <p:ph type="body" sz="half" idx="1"/>
          </p:nvPr>
        </p:nvSpPr>
        <p:spPr>
          <a:xfrm>
            <a:off x="608060" y="1143001"/>
            <a:ext cx="5395576" cy="498381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8364" y="1143001"/>
            <a:ext cx="5395576" cy="498381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7485" y="6245225"/>
            <a:ext cx="2849033" cy="476250"/>
          </a:xfrm>
          <a:prstGeom prst="rect">
            <a:avLst/>
          </a:prstGeom>
        </p:spPr>
        <p:txBody>
          <a:bodyPr lIns="82058" tIns="41029" rIns="82058" bIns="41029"/>
          <a:lstStyle>
            <a:lvl1pPr>
              <a:defRPr/>
            </a:lvl1pPr>
          </a:lstStyle>
          <a:p>
            <a:pPr eaLnBrk="0" fontAlgn="base" hangingPunct="0">
              <a:spcBef>
                <a:spcPct val="0"/>
              </a:spcBef>
              <a:spcAft>
                <a:spcPct val="0"/>
              </a:spcAft>
              <a:defRPr/>
            </a:pPr>
            <a:endParaRPr lang="en-US" sz="2800" i="1">
              <a:solidFill>
                <a:srgbClr val="000000"/>
              </a:solidFill>
              <a:latin typeface="Times New Roman" panose="02020603050405020304" pitchFamily="18" charset="0"/>
            </a:endParaRPr>
          </a:p>
        </p:txBody>
      </p:sp>
      <p:sp>
        <p:nvSpPr>
          <p:cNvPr id="6" name="Footer Placeholder 5"/>
          <p:cNvSpPr>
            <a:spLocks noGrp="1" noChangeArrowheads="1"/>
          </p:cNvSpPr>
          <p:nvPr>
            <p:ph type="ftr" sz="quarter" idx="11"/>
          </p:nvPr>
        </p:nvSpPr>
        <p:spPr>
          <a:xfrm>
            <a:off x="4163485" y="6245225"/>
            <a:ext cx="3865033" cy="476250"/>
          </a:xfrm>
          <a:prstGeom prst="rect">
            <a:avLst/>
          </a:prstGeom>
        </p:spPr>
        <p:txBody>
          <a:bodyPr lIns="82058" tIns="41029" rIns="82058" bIns="41029"/>
          <a:lstStyle>
            <a:lvl1pPr>
              <a:defRPr/>
            </a:lvl1pPr>
          </a:lstStyle>
          <a:p>
            <a:pPr eaLnBrk="0" fontAlgn="base" hangingPunct="0">
              <a:spcBef>
                <a:spcPct val="0"/>
              </a:spcBef>
              <a:spcAft>
                <a:spcPct val="0"/>
              </a:spcAft>
              <a:defRPr/>
            </a:pPr>
            <a:r>
              <a:rPr lang="en-US" sz="2800" i="1">
                <a:solidFill>
                  <a:srgbClr val="000000"/>
                </a:solidFill>
                <a:latin typeface="Times New Roman" panose="02020603050405020304" pitchFamily="18" charset="0"/>
              </a:rPr>
              <a:t>ME 350, Fall 08, Flachsbart</a:t>
            </a:r>
          </a:p>
        </p:txBody>
      </p:sp>
      <p:sp>
        <p:nvSpPr>
          <p:cNvPr id="7" name="Slide Number Placeholder 6"/>
          <p:cNvSpPr>
            <a:spLocks noGrp="1" noChangeArrowheads="1"/>
          </p:cNvSpPr>
          <p:nvPr>
            <p:ph type="sldNum" sz="quarter" idx="12"/>
          </p:nvPr>
        </p:nvSpPr>
        <p:spPr>
          <a:xfrm>
            <a:off x="8735485" y="6245225"/>
            <a:ext cx="2849033" cy="476250"/>
          </a:xfrm>
          <a:prstGeom prst="rect">
            <a:avLst/>
          </a:prstGeom>
        </p:spPr>
        <p:txBody>
          <a:bodyPr vert="horz" wrap="square" lIns="82058" tIns="41029" rIns="82058" bIns="41029" numCol="1" anchor="t" anchorCtr="0" compatLnSpc="1">
            <a:prstTxWarp prst="textNoShape">
              <a:avLst/>
            </a:prstTxWarp>
          </a:bodyPr>
          <a:lstStyle>
            <a:lvl1pPr>
              <a:defRPr/>
            </a:lvl1pPr>
          </a:lstStyle>
          <a:p>
            <a:pPr eaLnBrk="0" fontAlgn="base" hangingPunct="0">
              <a:spcBef>
                <a:spcPct val="0"/>
              </a:spcBef>
              <a:spcAft>
                <a:spcPct val="0"/>
              </a:spcAft>
              <a:defRPr/>
            </a:pPr>
            <a:fld id="{9F4F4F41-4708-4FB5-847A-AE1910C81C07}" type="slidenum">
              <a:rPr lang="en-US" altLang="en-US" sz="2800" i="1">
                <a:solidFill>
                  <a:srgbClr val="000000"/>
                </a:solidFill>
                <a:latin typeface="Times New Roman" panose="02020603050405020304" pitchFamily="18" charset="0"/>
              </a:rPr>
              <a:pPr eaLnBrk="0" fontAlgn="base" hangingPunct="0">
                <a:spcBef>
                  <a:spcPct val="0"/>
                </a:spcBef>
                <a:spcAft>
                  <a:spcPct val="0"/>
                </a:spcAft>
                <a:defRPr/>
              </a:pPr>
              <a:t>‹#›</a:t>
            </a:fld>
            <a:endParaRPr lang="en-US" altLang="en-US" sz="2800" i="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62302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09607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68511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575974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1088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6677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A69B5-9DB7-4F93-9516-DD199C44C3B5}"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2530069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622208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09062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28618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217734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51761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28789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31483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062" y="275946"/>
            <a:ext cx="10975879" cy="486055"/>
          </a:xfrm>
          <a:prstGeom prst="rect">
            <a:avLst/>
          </a:prstGeom>
        </p:spPr>
        <p:txBody>
          <a:bodyPr lIns="82058" tIns="41029" rIns="82058" bIns="41029"/>
          <a:lstStyle/>
          <a:p>
            <a:r>
              <a:rPr lang="en-US" smtClean="0"/>
              <a:t>Click to edit Master title style</a:t>
            </a:r>
            <a:endParaRPr lang="en-US"/>
          </a:p>
        </p:txBody>
      </p:sp>
      <p:sp>
        <p:nvSpPr>
          <p:cNvPr id="3" name="Text Placeholder 2"/>
          <p:cNvSpPr>
            <a:spLocks noGrp="1"/>
          </p:cNvSpPr>
          <p:nvPr>
            <p:ph type="body" sz="half" idx="1"/>
          </p:nvPr>
        </p:nvSpPr>
        <p:spPr>
          <a:xfrm>
            <a:off x="608060" y="1143001"/>
            <a:ext cx="5395576" cy="498381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8364" y="1143001"/>
            <a:ext cx="5395576" cy="4983816"/>
          </a:xfrm>
          <a:prstGeom prst="rect">
            <a:avLst/>
          </a:prstGeom>
        </p:spPr>
        <p:txBody>
          <a:bodyPr lIns="82058" tIns="41029" rIns="82058" bIns="4102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07485" y="6245225"/>
            <a:ext cx="2849033" cy="476250"/>
          </a:xfrm>
          <a:prstGeom prst="rect">
            <a:avLst/>
          </a:prstGeom>
        </p:spPr>
        <p:txBody>
          <a:bodyPr lIns="82058" tIns="41029" rIns="82058" bIns="41029"/>
          <a:lstStyle>
            <a:lvl1pPr>
              <a:defRPr/>
            </a:lvl1pPr>
          </a:lstStyle>
          <a:p>
            <a:pPr eaLnBrk="0" fontAlgn="base" hangingPunct="0">
              <a:spcBef>
                <a:spcPct val="0"/>
              </a:spcBef>
              <a:spcAft>
                <a:spcPct val="0"/>
              </a:spcAft>
              <a:defRPr/>
            </a:pPr>
            <a:endParaRPr lang="en-US" sz="2800" i="1">
              <a:solidFill>
                <a:srgbClr val="000000"/>
              </a:solidFill>
              <a:latin typeface="Times New Roman" panose="02020603050405020304" pitchFamily="18" charset="0"/>
            </a:endParaRPr>
          </a:p>
        </p:txBody>
      </p:sp>
      <p:sp>
        <p:nvSpPr>
          <p:cNvPr id="6" name="Footer Placeholder 5"/>
          <p:cNvSpPr>
            <a:spLocks noGrp="1" noChangeArrowheads="1"/>
          </p:cNvSpPr>
          <p:nvPr>
            <p:ph type="ftr" sz="quarter" idx="11"/>
          </p:nvPr>
        </p:nvSpPr>
        <p:spPr>
          <a:xfrm>
            <a:off x="4163485" y="6245225"/>
            <a:ext cx="3865033" cy="476250"/>
          </a:xfrm>
          <a:prstGeom prst="rect">
            <a:avLst/>
          </a:prstGeom>
        </p:spPr>
        <p:txBody>
          <a:bodyPr lIns="82058" tIns="41029" rIns="82058" bIns="41029"/>
          <a:lstStyle>
            <a:lvl1pPr>
              <a:defRPr/>
            </a:lvl1pPr>
          </a:lstStyle>
          <a:p>
            <a:pPr eaLnBrk="0" fontAlgn="base" hangingPunct="0">
              <a:spcBef>
                <a:spcPct val="0"/>
              </a:spcBef>
              <a:spcAft>
                <a:spcPct val="0"/>
              </a:spcAft>
              <a:defRPr/>
            </a:pPr>
            <a:r>
              <a:rPr lang="en-US" sz="2800" i="1">
                <a:solidFill>
                  <a:srgbClr val="000000"/>
                </a:solidFill>
                <a:latin typeface="Times New Roman" panose="02020603050405020304" pitchFamily="18" charset="0"/>
              </a:rPr>
              <a:t>ME 350, Fall 08, Flachsbart</a:t>
            </a:r>
          </a:p>
        </p:txBody>
      </p:sp>
      <p:sp>
        <p:nvSpPr>
          <p:cNvPr id="7" name="Slide Number Placeholder 6"/>
          <p:cNvSpPr>
            <a:spLocks noGrp="1" noChangeArrowheads="1"/>
          </p:cNvSpPr>
          <p:nvPr>
            <p:ph type="sldNum" sz="quarter" idx="12"/>
          </p:nvPr>
        </p:nvSpPr>
        <p:spPr>
          <a:xfrm>
            <a:off x="8735485" y="6245225"/>
            <a:ext cx="2849033" cy="476250"/>
          </a:xfrm>
          <a:prstGeom prst="rect">
            <a:avLst/>
          </a:prstGeom>
        </p:spPr>
        <p:txBody>
          <a:bodyPr vert="horz" wrap="square" lIns="82058" tIns="41029" rIns="82058" bIns="41029" numCol="1" anchor="t" anchorCtr="0" compatLnSpc="1">
            <a:prstTxWarp prst="textNoShape">
              <a:avLst/>
            </a:prstTxWarp>
          </a:bodyPr>
          <a:lstStyle>
            <a:lvl1pPr>
              <a:defRPr/>
            </a:lvl1pPr>
          </a:lstStyle>
          <a:p>
            <a:pPr eaLnBrk="0" fontAlgn="base" hangingPunct="0">
              <a:spcBef>
                <a:spcPct val="0"/>
              </a:spcBef>
              <a:spcAft>
                <a:spcPct val="0"/>
              </a:spcAft>
              <a:defRPr/>
            </a:pPr>
            <a:fld id="{9F4F4F41-4708-4FB5-847A-AE1910C81C07}" type="slidenum">
              <a:rPr lang="en-US" altLang="en-US" sz="2800" i="1">
                <a:solidFill>
                  <a:srgbClr val="000000"/>
                </a:solidFill>
                <a:latin typeface="Times New Roman" panose="02020603050405020304" pitchFamily="18" charset="0"/>
              </a:rPr>
              <a:pPr eaLnBrk="0" fontAlgn="base" hangingPunct="0">
                <a:spcBef>
                  <a:spcPct val="0"/>
                </a:spcBef>
                <a:spcAft>
                  <a:spcPct val="0"/>
                </a:spcAft>
                <a:defRPr/>
              </a:pPr>
              <a:t>‹#›</a:t>
            </a:fld>
            <a:endParaRPr lang="en-US" altLang="en-US" sz="2800" i="1">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9202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A69B5-9DB7-4F93-9516-DD199C44C3B5}"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111645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A69B5-9DB7-4F93-9516-DD199C44C3B5}"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8176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A69B5-9DB7-4F93-9516-DD199C44C3B5}"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97049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A69B5-9DB7-4F93-9516-DD199C44C3B5}"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91952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87366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A69B5-9DB7-4F93-9516-DD199C44C3B5}"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E6DC3-0781-4340-80FC-442245006F1A}" type="slidenum">
              <a:rPr lang="en-US" smtClean="0"/>
              <a:t>‹#›</a:t>
            </a:fld>
            <a:endParaRPr lang="en-US"/>
          </a:p>
        </p:txBody>
      </p:sp>
    </p:spTree>
    <p:extLst>
      <p:ext uri="{BB962C8B-B14F-4D97-AF65-F5344CB8AC3E}">
        <p14:creationId xmlns:p14="http://schemas.microsoft.com/office/powerpoint/2010/main" val="388050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A69B5-9DB7-4F93-9516-DD199C44C3B5}" type="datetimeFigureOut">
              <a:rPr lang="en-US" smtClean="0"/>
              <a:t>4/15/2020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6DC3-0781-4340-80FC-442245006F1A}" type="slidenum">
              <a:rPr lang="en-US" smtClean="0"/>
              <a:t>‹#›</a:t>
            </a:fld>
            <a:endParaRPr lang="en-US"/>
          </a:p>
        </p:txBody>
      </p:sp>
    </p:spTree>
    <p:extLst>
      <p:ext uri="{BB962C8B-B14F-4D97-AF65-F5344CB8AC3E}">
        <p14:creationId xmlns:p14="http://schemas.microsoft.com/office/powerpoint/2010/main" val="192072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9052" y="14289"/>
            <a:ext cx="12134849" cy="6815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i="1">
                <a:solidFill>
                  <a:schemeClr val="tx1"/>
                </a:solidFill>
                <a:latin typeface="Times New Roman" pitchFamily="18" charset="0"/>
              </a:defRPr>
            </a:lvl1pPr>
            <a:lvl2pPr marL="742950" indent="-285750">
              <a:defRPr sz="2800" i="1">
                <a:solidFill>
                  <a:schemeClr val="tx1"/>
                </a:solidFill>
                <a:latin typeface="Times New Roman" pitchFamily="18" charset="0"/>
              </a:defRPr>
            </a:lvl2pPr>
            <a:lvl3pPr marL="1143000" indent="-228600">
              <a:defRPr sz="2800" i="1">
                <a:solidFill>
                  <a:schemeClr val="tx1"/>
                </a:solidFill>
                <a:latin typeface="Times New Roman" pitchFamily="18" charset="0"/>
              </a:defRPr>
            </a:lvl3pPr>
            <a:lvl4pPr marL="1600200" indent="-228600">
              <a:defRPr sz="2800" i="1">
                <a:solidFill>
                  <a:schemeClr val="tx1"/>
                </a:solidFill>
                <a:latin typeface="Times New Roman" pitchFamily="18" charset="0"/>
              </a:defRPr>
            </a:lvl4pPr>
            <a:lvl5pPr marL="2057400" indent="-228600">
              <a:defRPr sz="2800" i="1">
                <a:solidFill>
                  <a:schemeClr val="tx1"/>
                </a:solidFill>
                <a:latin typeface="Times New Roman" pitchFamily="18" charset="0"/>
              </a:defRPr>
            </a:lvl5pPr>
            <a:lvl6pPr marL="2514600" indent="-228600" eaLnBrk="0" fontAlgn="base" hangingPunct="0">
              <a:spcBef>
                <a:spcPct val="0"/>
              </a:spcBef>
              <a:spcAft>
                <a:spcPct val="0"/>
              </a:spcAft>
              <a:defRPr sz="2800" i="1">
                <a:solidFill>
                  <a:schemeClr val="tx1"/>
                </a:solidFill>
                <a:latin typeface="Times New Roman" pitchFamily="18" charset="0"/>
              </a:defRPr>
            </a:lvl6pPr>
            <a:lvl7pPr marL="2971800" indent="-228600" eaLnBrk="0" fontAlgn="base" hangingPunct="0">
              <a:spcBef>
                <a:spcPct val="0"/>
              </a:spcBef>
              <a:spcAft>
                <a:spcPct val="0"/>
              </a:spcAft>
              <a:defRPr sz="2800" i="1">
                <a:solidFill>
                  <a:schemeClr val="tx1"/>
                </a:solidFill>
                <a:latin typeface="Times New Roman" pitchFamily="18" charset="0"/>
              </a:defRPr>
            </a:lvl7pPr>
            <a:lvl8pPr marL="3429000" indent="-228600" eaLnBrk="0" fontAlgn="base" hangingPunct="0">
              <a:spcBef>
                <a:spcPct val="0"/>
              </a:spcBef>
              <a:spcAft>
                <a:spcPct val="0"/>
              </a:spcAft>
              <a:defRPr sz="2800" i="1">
                <a:solidFill>
                  <a:schemeClr val="tx1"/>
                </a:solidFill>
                <a:latin typeface="Times New Roman" pitchFamily="18" charset="0"/>
              </a:defRPr>
            </a:lvl8pPr>
            <a:lvl9pPr marL="3886200" indent="-228600" eaLnBrk="0" fontAlgn="base" hangingPunct="0">
              <a:spcBef>
                <a:spcPct val="0"/>
              </a:spcBef>
              <a:spcAft>
                <a:spcPct val="0"/>
              </a:spcAft>
              <a:defRPr sz="2800" i="1">
                <a:solidFill>
                  <a:schemeClr val="tx1"/>
                </a:solidFill>
                <a:latin typeface="Times New Roman" pitchFamily="18" charset="0"/>
              </a:defRPr>
            </a:lvl9pPr>
          </a:lstStyle>
          <a:p>
            <a:pPr eaLnBrk="0" fontAlgn="base" hangingPunct="0">
              <a:spcBef>
                <a:spcPct val="0"/>
              </a:spcBef>
              <a:spcAft>
                <a:spcPct val="0"/>
              </a:spcAft>
              <a:defRPr/>
            </a:pPr>
            <a:endParaRPr lang="en-US" altLang="en-US" sz="2800" smtClean="0">
              <a:solidFill>
                <a:srgbClr val="000000"/>
              </a:solidFill>
            </a:endParaRPr>
          </a:p>
        </p:txBody>
      </p:sp>
    </p:spTree>
    <p:extLst>
      <p:ext uri="{BB962C8B-B14F-4D97-AF65-F5344CB8AC3E}">
        <p14:creationId xmlns:p14="http://schemas.microsoft.com/office/powerpoint/2010/main" val="4221459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defTabSz="1028700" rtl="0" eaLnBrk="0" fontAlgn="base" hangingPunct="0">
        <a:lnSpc>
          <a:spcPct val="90000"/>
        </a:lnSpc>
        <a:spcBef>
          <a:spcPct val="0"/>
        </a:spcBef>
        <a:spcAft>
          <a:spcPct val="0"/>
        </a:spcAft>
        <a:defRPr sz="4100" b="1">
          <a:solidFill>
            <a:schemeClr val="tx2"/>
          </a:solidFill>
          <a:latin typeface="+mj-lt"/>
          <a:ea typeface="+mj-ea"/>
          <a:cs typeface="+mj-cs"/>
        </a:defRPr>
      </a:lvl1pPr>
      <a:lvl2pPr algn="ctr" defTabSz="1028700" rtl="0" eaLnBrk="0" fontAlgn="base" hangingPunct="0">
        <a:lnSpc>
          <a:spcPct val="90000"/>
        </a:lnSpc>
        <a:spcBef>
          <a:spcPct val="0"/>
        </a:spcBef>
        <a:spcAft>
          <a:spcPct val="0"/>
        </a:spcAft>
        <a:defRPr sz="4100" b="1">
          <a:solidFill>
            <a:schemeClr val="tx2"/>
          </a:solidFill>
          <a:latin typeface="Arial" charset="0"/>
        </a:defRPr>
      </a:lvl2pPr>
      <a:lvl3pPr algn="ctr" defTabSz="1028700" rtl="0" eaLnBrk="0" fontAlgn="base" hangingPunct="0">
        <a:lnSpc>
          <a:spcPct val="90000"/>
        </a:lnSpc>
        <a:spcBef>
          <a:spcPct val="0"/>
        </a:spcBef>
        <a:spcAft>
          <a:spcPct val="0"/>
        </a:spcAft>
        <a:defRPr sz="4100" b="1">
          <a:solidFill>
            <a:schemeClr val="tx2"/>
          </a:solidFill>
          <a:latin typeface="Arial" charset="0"/>
        </a:defRPr>
      </a:lvl3pPr>
      <a:lvl4pPr algn="ctr" defTabSz="1028700" rtl="0" eaLnBrk="0" fontAlgn="base" hangingPunct="0">
        <a:lnSpc>
          <a:spcPct val="90000"/>
        </a:lnSpc>
        <a:spcBef>
          <a:spcPct val="0"/>
        </a:spcBef>
        <a:spcAft>
          <a:spcPct val="0"/>
        </a:spcAft>
        <a:defRPr sz="4100" b="1">
          <a:solidFill>
            <a:schemeClr val="tx2"/>
          </a:solidFill>
          <a:latin typeface="Arial" charset="0"/>
        </a:defRPr>
      </a:lvl4pPr>
      <a:lvl5pPr algn="ctr" defTabSz="1028700" rtl="0" eaLnBrk="0" fontAlgn="base" hangingPunct="0">
        <a:lnSpc>
          <a:spcPct val="90000"/>
        </a:lnSpc>
        <a:spcBef>
          <a:spcPct val="0"/>
        </a:spcBef>
        <a:spcAft>
          <a:spcPct val="0"/>
        </a:spcAft>
        <a:defRPr sz="4100" b="1">
          <a:solidFill>
            <a:schemeClr val="tx2"/>
          </a:solidFill>
          <a:latin typeface="Arial" charset="0"/>
        </a:defRPr>
      </a:lvl5pPr>
      <a:lvl6pPr marL="457200" algn="ctr" defTabSz="1028700" rtl="0" fontAlgn="base">
        <a:lnSpc>
          <a:spcPct val="90000"/>
        </a:lnSpc>
        <a:spcBef>
          <a:spcPct val="0"/>
        </a:spcBef>
        <a:spcAft>
          <a:spcPct val="0"/>
        </a:spcAft>
        <a:defRPr sz="4100" b="1">
          <a:solidFill>
            <a:schemeClr val="tx2"/>
          </a:solidFill>
          <a:latin typeface="Arial" charset="0"/>
        </a:defRPr>
      </a:lvl6pPr>
      <a:lvl7pPr marL="914400" algn="ctr" defTabSz="1028700" rtl="0" fontAlgn="base">
        <a:lnSpc>
          <a:spcPct val="90000"/>
        </a:lnSpc>
        <a:spcBef>
          <a:spcPct val="0"/>
        </a:spcBef>
        <a:spcAft>
          <a:spcPct val="0"/>
        </a:spcAft>
        <a:defRPr sz="4100" b="1">
          <a:solidFill>
            <a:schemeClr val="tx2"/>
          </a:solidFill>
          <a:latin typeface="Arial" charset="0"/>
        </a:defRPr>
      </a:lvl7pPr>
      <a:lvl8pPr marL="1371600" algn="ctr" defTabSz="1028700" rtl="0" fontAlgn="base">
        <a:lnSpc>
          <a:spcPct val="90000"/>
        </a:lnSpc>
        <a:spcBef>
          <a:spcPct val="0"/>
        </a:spcBef>
        <a:spcAft>
          <a:spcPct val="0"/>
        </a:spcAft>
        <a:defRPr sz="4100" b="1">
          <a:solidFill>
            <a:schemeClr val="tx2"/>
          </a:solidFill>
          <a:latin typeface="Arial" charset="0"/>
        </a:defRPr>
      </a:lvl8pPr>
      <a:lvl9pPr marL="1828800" algn="ctr" defTabSz="1028700" rtl="0" fontAlgn="base">
        <a:lnSpc>
          <a:spcPct val="90000"/>
        </a:lnSpc>
        <a:spcBef>
          <a:spcPct val="0"/>
        </a:spcBef>
        <a:spcAft>
          <a:spcPct val="0"/>
        </a:spcAft>
        <a:defRPr sz="4100" b="1">
          <a:solidFill>
            <a:schemeClr val="tx2"/>
          </a:solidFill>
          <a:latin typeface="Arial" charset="0"/>
        </a:defRPr>
      </a:lvl9pPr>
    </p:titleStyle>
    <p:bodyStyle>
      <a:lvl1pPr marL="322263" indent="-322263" algn="l" defTabSz="1028700" rtl="0" eaLnBrk="0" fontAlgn="base" hangingPunct="0">
        <a:lnSpc>
          <a:spcPct val="90000"/>
        </a:lnSpc>
        <a:spcBef>
          <a:spcPct val="30000"/>
        </a:spcBef>
        <a:spcAft>
          <a:spcPct val="0"/>
        </a:spcAft>
        <a:buSzPct val="100000"/>
        <a:buChar char="•"/>
        <a:defRPr sz="2700" b="1">
          <a:solidFill>
            <a:schemeClr val="tx1"/>
          </a:solidFill>
          <a:latin typeface="+mn-lt"/>
          <a:ea typeface="+mn-ea"/>
          <a:cs typeface="+mn-cs"/>
        </a:defRPr>
      </a:lvl1pPr>
      <a:lvl2pPr marL="771525" indent="-257175" algn="l" defTabSz="1028700" rtl="0" eaLnBrk="0" fontAlgn="base" hangingPunct="0">
        <a:lnSpc>
          <a:spcPct val="90000"/>
        </a:lnSpc>
        <a:spcBef>
          <a:spcPct val="30000"/>
        </a:spcBef>
        <a:spcAft>
          <a:spcPct val="0"/>
        </a:spcAft>
        <a:buSzPct val="100000"/>
        <a:buChar char="–"/>
        <a:defRPr sz="2000" b="1">
          <a:solidFill>
            <a:schemeClr val="tx1"/>
          </a:solidFill>
          <a:latin typeface="+mn-lt"/>
        </a:defRPr>
      </a:lvl2pPr>
      <a:lvl3pPr marL="1285875" indent="-257175" algn="l" defTabSz="1028700" rtl="0" eaLnBrk="0" fontAlgn="base" hangingPunct="0">
        <a:lnSpc>
          <a:spcPct val="90000"/>
        </a:lnSpc>
        <a:spcBef>
          <a:spcPct val="30000"/>
        </a:spcBef>
        <a:spcAft>
          <a:spcPct val="0"/>
        </a:spcAft>
        <a:buSzPct val="100000"/>
        <a:buChar char="»"/>
        <a:defRPr sz="2000" b="1">
          <a:solidFill>
            <a:schemeClr val="tx1"/>
          </a:solidFill>
          <a:latin typeface="+mn-lt"/>
        </a:defRPr>
      </a:lvl3pPr>
      <a:lvl4pPr marL="1736725" indent="-193675" algn="l" defTabSz="1028700" rtl="0" eaLnBrk="0" fontAlgn="base" hangingPunct="0">
        <a:lnSpc>
          <a:spcPct val="90000"/>
        </a:lnSpc>
        <a:spcBef>
          <a:spcPct val="30000"/>
        </a:spcBef>
        <a:spcAft>
          <a:spcPct val="0"/>
        </a:spcAft>
        <a:buSzPct val="100000"/>
        <a:buChar char="•"/>
        <a:defRPr sz="1600" b="1">
          <a:solidFill>
            <a:schemeClr val="tx1"/>
          </a:solidFill>
          <a:latin typeface="+mn-lt"/>
        </a:defRPr>
      </a:lvl4pPr>
      <a:lvl5pPr marL="2251075" indent="-193675" algn="l" defTabSz="1028700" rtl="0" eaLnBrk="0" fontAlgn="base" hangingPunct="0">
        <a:lnSpc>
          <a:spcPct val="90000"/>
        </a:lnSpc>
        <a:spcBef>
          <a:spcPct val="30000"/>
        </a:spcBef>
        <a:spcAft>
          <a:spcPct val="0"/>
        </a:spcAft>
        <a:buSzPct val="100000"/>
        <a:buChar char="–"/>
        <a:defRPr sz="1600" b="1">
          <a:solidFill>
            <a:schemeClr val="tx1"/>
          </a:solidFill>
          <a:latin typeface="+mn-lt"/>
        </a:defRPr>
      </a:lvl5pPr>
      <a:lvl6pPr marL="2708275" indent="-193675" algn="l" defTabSz="1028700" rtl="0" fontAlgn="base">
        <a:lnSpc>
          <a:spcPct val="90000"/>
        </a:lnSpc>
        <a:spcBef>
          <a:spcPct val="30000"/>
        </a:spcBef>
        <a:spcAft>
          <a:spcPct val="0"/>
        </a:spcAft>
        <a:buSzPct val="100000"/>
        <a:buChar char="–"/>
        <a:defRPr sz="1600" b="1">
          <a:solidFill>
            <a:schemeClr val="tx1"/>
          </a:solidFill>
          <a:latin typeface="+mn-lt"/>
        </a:defRPr>
      </a:lvl6pPr>
      <a:lvl7pPr marL="3165475" indent="-193675" algn="l" defTabSz="1028700" rtl="0" fontAlgn="base">
        <a:lnSpc>
          <a:spcPct val="90000"/>
        </a:lnSpc>
        <a:spcBef>
          <a:spcPct val="30000"/>
        </a:spcBef>
        <a:spcAft>
          <a:spcPct val="0"/>
        </a:spcAft>
        <a:buSzPct val="100000"/>
        <a:buChar char="–"/>
        <a:defRPr sz="1600" b="1">
          <a:solidFill>
            <a:schemeClr val="tx1"/>
          </a:solidFill>
          <a:latin typeface="+mn-lt"/>
        </a:defRPr>
      </a:lvl7pPr>
      <a:lvl8pPr marL="3622675" indent="-193675" algn="l" defTabSz="1028700" rtl="0" fontAlgn="base">
        <a:lnSpc>
          <a:spcPct val="90000"/>
        </a:lnSpc>
        <a:spcBef>
          <a:spcPct val="30000"/>
        </a:spcBef>
        <a:spcAft>
          <a:spcPct val="0"/>
        </a:spcAft>
        <a:buSzPct val="100000"/>
        <a:buChar char="–"/>
        <a:defRPr sz="1600" b="1">
          <a:solidFill>
            <a:schemeClr val="tx1"/>
          </a:solidFill>
          <a:latin typeface="+mn-lt"/>
        </a:defRPr>
      </a:lvl8pPr>
      <a:lvl9pPr marL="4079875" indent="-193675" algn="l" defTabSz="1028700" rtl="0" fontAlgn="base">
        <a:lnSpc>
          <a:spcPct val="90000"/>
        </a:lnSpc>
        <a:spcBef>
          <a:spcPct val="3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19052" y="14289"/>
            <a:ext cx="12134849" cy="6815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i="1">
                <a:solidFill>
                  <a:schemeClr val="tx1"/>
                </a:solidFill>
                <a:latin typeface="Times New Roman" pitchFamily="18" charset="0"/>
              </a:defRPr>
            </a:lvl1pPr>
            <a:lvl2pPr marL="742950" indent="-285750">
              <a:defRPr sz="2800" i="1">
                <a:solidFill>
                  <a:schemeClr val="tx1"/>
                </a:solidFill>
                <a:latin typeface="Times New Roman" pitchFamily="18" charset="0"/>
              </a:defRPr>
            </a:lvl2pPr>
            <a:lvl3pPr marL="1143000" indent="-228600">
              <a:defRPr sz="2800" i="1">
                <a:solidFill>
                  <a:schemeClr val="tx1"/>
                </a:solidFill>
                <a:latin typeface="Times New Roman" pitchFamily="18" charset="0"/>
              </a:defRPr>
            </a:lvl3pPr>
            <a:lvl4pPr marL="1600200" indent="-228600">
              <a:defRPr sz="2800" i="1">
                <a:solidFill>
                  <a:schemeClr val="tx1"/>
                </a:solidFill>
                <a:latin typeface="Times New Roman" pitchFamily="18" charset="0"/>
              </a:defRPr>
            </a:lvl4pPr>
            <a:lvl5pPr marL="2057400" indent="-228600">
              <a:defRPr sz="2800" i="1">
                <a:solidFill>
                  <a:schemeClr val="tx1"/>
                </a:solidFill>
                <a:latin typeface="Times New Roman" pitchFamily="18" charset="0"/>
              </a:defRPr>
            </a:lvl5pPr>
            <a:lvl6pPr marL="2514600" indent="-228600" eaLnBrk="0" fontAlgn="base" hangingPunct="0">
              <a:spcBef>
                <a:spcPct val="0"/>
              </a:spcBef>
              <a:spcAft>
                <a:spcPct val="0"/>
              </a:spcAft>
              <a:defRPr sz="2800" i="1">
                <a:solidFill>
                  <a:schemeClr val="tx1"/>
                </a:solidFill>
                <a:latin typeface="Times New Roman" pitchFamily="18" charset="0"/>
              </a:defRPr>
            </a:lvl6pPr>
            <a:lvl7pPr marL="2971800" indent="-228600" eaLnBrk="0" fontAlgn="base" hangingPunct="0">
              <a:spcBef>
                <a:spcPct val="0"/>
              </a:spcBef>
              <a:spcAft>
                <a:spcPct val="0"/>
              </a:spcAft>
              <a:defRPr sz="2800" i="1">
                <a:solidFill>
                  <a:schemeClr val="tx1"/>
                </a:solidFill>
                <a:latin typeface="Times New Roman" pitchFamily="18" charset="0"/>
              </a:defRPr>
            </a:lvl7pPr>
            <a:lvl8pPr marL="3429000" indent="-228600" eaLnBrk="0" fontAlgn="base" hangingPunct="0">
              <a:spcBef>
                <a:spcPct val="0"/>
              </a:spcBef>
              <a:spcAft>
                <a:spcPct val="0"/>
              </a:spcAft>
              <a:defRPr sz="2800" i="1">
                <a:solidFill>
                  <a:schemeClr val="tx1"/>
                </a:solidFill>
                <a:latin typeface="Times New Roman" pitchFamily="18" charset="0"/>
              </a:defRPr>
            </a:lvl8pPr>
            <a:lvl9pPr marL="3886200" indent="-228600" eaLnBrk="0" fontAlgn="base" hangingPunct="0">
              <a:spcBef>
                <a:spcPct val="0"/>
              </a:spcBef>
              <a:spcAft>
                <a:spcPct val="0"/>
              </a:spcAft>
              <a:defRPr sz="2800" i="1">
                <a:solidFill>
                  <a:schemeClr val="tx1"/>
                </a:solidFill>
                <a:latin typeface="Times New Roman" pitchFamily="18" charset="0"/>
              </a:defRPr>
            </a:lvl9pPr>
          </a:lstStyle>
          <a:p>
            <a:pPr eaLnBrk="0" fontAlgn="base" hangingPunct="0">
              <a:spcBef>
                <a:spcPct val="0"/>
              </a:spcBef>
              <a:spcAft>
                <a:spcPct val="0"/>
              </a:spcAft>
              <a:defRPr/>
            </a:pPr>
            <a:endParaRPr lang="en-US" altLang="en-US" sz="2800" smtClean="0">
              <a:solidFill>
                <a:srgbClr val="000000"/>
              </a:solidFill>
            </a:endParaRPr>
          </a:p>
        </p:txBody>
      </p:sp>
    </p:spTree>
    <p:extLst>
      <p:ext uri="{BB962C8B-B14F-4D97-AF65-F5344CB8AC3E}">
        <p14:creationId xmlns:p14="http://schemas.microsoft.com/office/powerpoint/2010/main" val="15404576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txStyles>
    <p:titleStyle>
      <a:lvl1pPr algn="ctr" defTabSz="1028700" rtl="0" eaLnBrk="0" fontAlgn="base" hangingPunct="0">
        <a:lnSpc>
          <a:spcPct val="90000"/>
        </a:lnSpc>
        <a:spcBef>
          <a:spcPct val="0"/>
        </a:spcBef>
        <a:spcAft>
          <a:spcPct val="0"/>
        </a:spcAft>
        <a:defRPr sz="4100" b="1">
          <a:solidFill>
            <a:schemeClr val="tx2"/>
          </a:solidFill>
          <a:latin typeface="+mj-lt"/>
          <a:ea typeface="+mj-ea"/>
          <a:cs typeface="+mj-cs"/>
        </a:defRPr>
      </a:lvl1pPr>
      <a:lvl2pPr algn="ctr" defTabSz="1028700" rtl="0" eaLnBrk="0" fontAlgn="base" hangingPunct="0">
        <a:lnSpc>
          <a:spcPct val="90000"/>
        </a:lnSpc>
        <a:spcBef>
          <a:spcPct val="0"/>
        </a:spcBef>
        <a:spcAft>
          <a:spcPct val="0"/>
        </a:spcAft>
        <a:defRPr sz="4100" b="1">
          <a:solidFill>
            <a:schemeClr val="tx2"/>
          </a:solidFill>
          <a:latin typeface="Arial" charset="0"/>
        </a:defRPr>
      </a:lvl2pPr>
      <a:lvl3pPr algn="ctr" defTabSz="1028700" rtl="0" eaLnBrk="0" fontAlgn="base" hangingPunct="0">
        <a:lnSpc>
          <a:spcPct val="90000"/>
        </a:lnSpc>
        <a:spcBef>
          <a:spcPct val="0"/>
        </a:spcBef>
        <a:spcAft>
          <a:spcPct val="0"/>
        </a:spcAft>
        <a:defRPr sz="4100" b="1">
          <a:solidFill>
            <a:schemeClr val="tx2"/>
          </a:solidFill>
          <a:latin typeface="Arial" charset="0"/>
        </a:defRPr>
      </a:lvl3pPr>
      <a:lvl4pPr algn="ctr" defTabSz="1028700" rtl="0" eaLnBrk="0" fontAlgn="base" hangingPunct="0">
        <a:lnSpc>
          <a:spcPct val="90000"/>
        </a:lnSpc>
        <a:spcBef>
          <a:spcPct val="0"/>
        </a:spcBef>
        <a:spcAft>
          <a:spcPct val="0"/>
        </a:spcAft>
        <a:defRPr sz="4100" b="1">
          <a:solidFill>
            <a:schemeClr val="tx2"/>
          </a:solidFill>
          <a:latin typeface="Arial" charset="0"/>
        </a:defRPr>
      </a:lvl4pPr>
      <a:lvl5pPr algn="ctr" defTabSz="1028700" rtl="0" eaLnBrk="0" fontAlgn="base" hangingPunct="0">
        <a:lnSpc>
          <a:spcPct val="90000"/>
        </a:lnSpc>
        <a:spcBef>
          <a:spcPct val="0"/>
        </a:spcBef>
        <a:spcAft>
          <a:spcPct val="0"/>
        </a:spcAft>
        <a:defRPr sz="4100" b="1">
          <a:solidFill>
            <a:schemeClr val="tx2"/>
          </a:solidFill>
          <a:latin typeface="Arial" charset="0"/>
        </a:defRPr>
      </a:lvl5pPr>
      <a:lvl6pPr marL="457200" algn="ctr" defTabSz="1028700" rtl="0" fontAlgn="base">
        <a:lnSpc>
          <a:spcPct val="90000"/>
        </a:lnSpc>
        <a:spcBef>
          <a:spcPct val="0"/>
        </a:spcBef>
        <a:spcAft>
          <a:spcPct val="0"/>
        </a:spcAft>
        <a:defRPr sz="4100" b="1">
          <a:solidFill>
            <a:schemeClr val="tx2"/>
          </a:solidFill>
          <a:latin typeface="Arial" charset="0"/>
        </a:defRPr>
      </a:lvl6pPr>
      <a:lvl7pPr marL="914400" algn="ctr" defTabSz="1028700" rtl="0" fontAlgn="base">
        <a:lnSpc>
          <a:spcPct val="90000"/>
        </a:lnSpc>
        <a:spcBef>
          <a:spcPct val="0"/>
        </a:spcBef>
        <a:spcAft>
          <a:spcPct val="0"/>
        </a:spcAft>
        <a:defRPr sz="4100" b="1">
          <a:solidFill>
            <a:schemeClr val="tx2"/>
          </a:solidFill>
          <a:latin typeface="Arial" charset="0"/>
        </a:defRPr>
      </a:lvl7pPr>
      <a:lvl8pPr marL="1371600" algn="ctr" defTabSz="1028700" rtl="0" fontAlgn="base">
        <a:lnSpc>
          <a:spcPct val="90000"/>
        </a:lnSpc>
        <a:spcBef>
          <a:spcPct val="0"/>
        </a:spcBef>
        <a:spcAft>
          <a:spcPct val="0"/>
        </a:spcAft>
        <a:defRPr sz="4100" b="1">
          <a:solidFill>
            <a:schemeClr val="tx2"/>
          </a:solidFill>
          <a:latin typeface="Arial" charset="0"/>
        </a:defRPr>
      </a:lvl8pPr>
      <a:lvl9pPr marL="1828800" algn="ctr" defTabSz="1028700" rtl="0" fontAlgn="base">
        <a:lnSpc>
          <a:spcPct val="90000"/>
        </a:lnSpc>
        <a:spcBef>
          <a:spcPct val="0"/>
        </a:spcBef>
        <a:spcAft>
          <a:spcPct val="0"/>
        </a:spcAft>
        <a:defRPr sz="4100" b="1">
          <a:solidFill>
            <a:schemeClr val="tx2"/>
          </a:solidFill>
          <a:latin typeface="Arial" charset="0"/>
        </a:defRPr>
      </a:lvl9pPr>
    </p:titleStyle>
    <p:bodyStyle>
      <a:lvl1pPr marL="322263" indent="-322263" algn="l" defTabSz="1028700" rtl="0" eaLnBrk="0" fontAlgn="base" hangingPunct="0">
        <a:lnSpc>
          <a:spcPct val="90000"/>
        </a:lnSpc>
        <a:spcBef>
          <a:spcPct val="30000"/>
        </a:spcBef>
        <a:spcAft>
          <a:spcPct val="0"/>
        </a:spcAft>
        <a:buSzPct val="100000"/>
        <a:buChar char="•"/>
        <a:defRPr sz="2700" b="1">
          <a:solidFill>
            <a:schemeClr val="tx1"/>
          </a:solidFill>
          <a:latin typeface="+mn-lt"/>
          <a:ea typeface="+mn-ea"/>
          <a:cs typeface="+mn-cs"/>
        </a:defRPr>
      </a:lvl1pPr>
      <a:lvl2pPr marL="771525" indent="-257175" algn="l" defTabSz="1028700" rtl="0" eaLnBrk="0" fontAlgn="base" hangingPunct="0">
        <a:lnSpc>
          <a:spcPct val="90000"/>
        </a:lnSpc>
        <a:spcBef>
          <a:spcPct val="30000"/>
        </a:spcBef>
        <a:spcAft>
          <a:spcPct val="0"/>
        </a:spcAft>
        <a:buSzPct val="100000"/>
        <a:buChar char="–"/>
        <a:defRPr sz="2000" b="1">
          <a:solidFill>
            <a:schemeClr val="tx1"/>
          </a:solidFill>
          <a:latin typeface="+mn-lt"/>
        </a:defRPr>
      </a:lvl2pPr>
      <a:lvl3pPr marL="1285875" indent="-257175" algn="l" defTabSz="1028700" rtl="0" eaLnBrk="0" fontAlgn="base" hangingPunct="0">
        <a:lnSpc>
          <a:spcPct val="90000"/>
        </a:lnSpc>
        <a:spcBef>
          <a:spcPct val="30000"/>
        </a:spcBef>
        <a:spcAft>
          <a:spcPct val="0"/>
        </a:spcAft>
        <a:buSzPct val="100000"/>
        <a:buChar char="»"/>
        <a:defRPr sz="2000" b="1">
          <a:solidFill>
            <a:schemeClr val="tx1"/>
          </a:solidFill>
          <a:latin typeface="+mn-lt"/>
        </a:defRPr>
      </a:lvl3pPr>
      <a:lvl4pPr marL="1736725" indent="-193675" algn="l" defTabSz="1028700" rtl="0" eaLnBrk="0" fontAlgn="base" hangingPunct="0">
        <a:lnSpc>
          <a:spcPct val="90000"/>
        </a:lnSpc>
        <a:spcBef>
          <a:spcPct val="30000"/>
        </a:spcBef>
        <a:spcAft>
          <a:spcPct val="0"/>
        </a:spcAft>
        <a:buSzPct val="100000"/>
        <a:buChar char="•"/>
        <a:defRPr sz="1600" b="1">
          <a:solidFill>
            <a:schemeClr val="tx1"/>
          </a:solidFill>
          <a:latin typeface="+mn-lt"/>
        </a:defRPr>
      </a:lvl4pPr>
      <a:lvl5pPr marL="2251075" indent="-193675" algn="l" defTabSz="1028700" rtl="0" eaLnBrk="0" fontAlgn="base" hangingPunct="0">
        <a:lnSpc>
          <a:spcPct val="90000"/>
        </a:lnSpc>
        <a:spcBef>
          <a:spcPct val="30000"/>
        </a:spcBef>
        <a:spcAft>
          <a:spcPct val="0"/>
        </a:spcAft>
        <a:buSzPct val="100000"/>
        <a:buChar char="–"/>
        <a:defRPr sz="1600" b="1">
          <a:solidFill>
            <a:schemeClr val="tx1"/>
          </a:solidFill>
          <a:latin typeface="+mn-lt"/>
        </a:defRPr>
      </a:lvl5pPr>
      <a:lvl6pPr marL="2708275" indent="-193675" algn="l" defTabSz="1028700" rtl="0" fontAlgn="base">
        <a:lnSpc>
          <a:spcPct val="90000"/>
        </a:lnSpc>
        <a:spcBef>
          <a:spcPct val="30000"/>
        </a:spcBef>
        <a:spcAft>
          <a:spcPct val="0"/>
        </a:spcAft>
        <a:buSzPct val="100000"/>
        <a:buChar char="–"/>
        <a:defRPr sz="1600" b="1">
          <a:solidFill>
            <a:schemeClr val="tx1"/>
          </a:solidFill>
          <a:latin typeface="+mn-lt"/>
        </a:defRPr>
      </a:lvl6pPr>
      <a:lvl7pPr marL="3165475" indent="-193675" algn="l" defTabSz="1028700" rtl="0" fontAlgn="base">
        <a:lnSpc>
          <a:spcPct val="90000"/>
        </a:lnSpc>
        <a:spcBef>
          <a:spcPct val="30000"/>
        </a:spcBef>
        <a:spcAft>
          <a:spcPct val="0"/>
        </a:spcAft>
        <a:buSzPct val="100000"/>
        <a:buChar char="–"/>
        <a:defRPr sz="1600" b="1">
          <a:solidFill>
            <a:schemeClr val="tx1"/>
          </a:solidFill>
          <a:latin typeface="+mn-lt"/>
        </a:defRPr>
      </a:lvl7pPr>
      <a:lvl8pPr marL="3622675" indent="-193675" algn="l" defTabSz="1028700" rtl="0" fontAlgn="base">
        <a:lnSpc>
          <a:spcPct val="90000"/>
        </a:lnSpc>
        <a:spcBef>
          <a:spcPct val="30000"/>
        </a:spcBef>
        <a:spcAft>
          <a:spcPct val="0"/>
        </a:spcAft>
        <a:buSzPct val="100000"/>
        <a:buChar char="–"/>
        <a:defRPr sz="1600" b="1">
          <a:solidFill>
            <a:schemeClr val="tx1"/>
          </a:solidFill>
          <a:latin typeface="+mn-lt"/>
        </a:defRPr>
      </a:lvl8pPr>
      <a:lvl9pPr marL="4079875" indent="-193675" algn="l" defTabSz="1028700" rtl="0" fontAlgn="base">
        <a:lnSpc>
          <a:spcPct val="90000"/>
        </a:lnSpc>
        <a:spcBef>
          <a:spcPct val="3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watch?v=gLxve3ZOmvc&amp;NR=1"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youtube.com/watch?v=C9awF5te_2w&amp;feature=related"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jaylenosgarage.com/video/clips/nextengines-3d-scanner/944641/"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3.xml"/><Relationship Id="rId1" Type="http://schemas.openxmlformats.org/officeDocument/2006/relationships/video" Target="file:///C:\Users\mphilpott\Desktop\ME170%202012-18\Design%20for%20Manufacture%20notes\rotaryDrawBending.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file:///C:\Users\mphilpott\Desktop\ME170%202012-18\Design%20for%20Manufacture%20notes\rotaryDrawMandrel.mp4"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SQIYZ-iKuG4"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video" Target="file:///C:\Users\mphilpott\Desktop\ME170%202012-18\Design%20for%20Manufacture%20notes\tubeLaser.mp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be4LrGn0lPg" TargetMode="External"/><Relationship Id="rId2" Type="http://schemas.openxmlformats.org/officeDocument/2006/relationships/image" Target="../media/image33.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4ZM-LOK75cc" TargetMode="Externa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ideo" Target="file:///C:\Documents%20and%20Settings\jlawton\Desktop\Bar%20&amp;%20Tube%20Sales%20Training\Sawing01.mpeg" TargetMode="Externa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hyperlink" Target="http://rpl.mechse.illinois.edu/print.html" TargetMode="External"/><Relationship Id="rId5" Type="http://schemas.openxmlformats.org/officeDocument/2006/relationships/hyperlink" Target="http://www.quickparts.com/"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kdiFkH5Ugwk&amp;feature=related" TargetMode="Externa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hyperlink" Target="https://www.youtube.com/watch?v=Y5wjjDBdge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youtube.com/watch?v=nwQ5HA8sE-k&amp;NR=1"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WwOaoMxELmo&amp;feature=channel_page" TargetMode="External"/><Relationship Id="rId1" Type="http://schemas.openxmlformats.org/officeDocument/2006/relationships/slideLayout" Target="../slideLayouts/slideLayout13.xml"/><Relationship Id="rId4" Type="http://schemas.openxmlformats.org/officeDocument/2006/relationships/hyperlink" Target="http://www.youtube.com/user/Econoly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9360" y="20975"/>
            <a:ext cx="9144000" cy="515008"/>
          </a:xfrm>
        </p:spPr>
        <p:txBody>
          <a:bodyPr>
            <a:noAutofit/>
          </a:bodyPr>
          <a:lstStyle/>
          <a:p>
            <a:r>
              <a:rPr lang="en-US" sz="2800" dirty="0" smtClean="0">
                <a:solidFill>
                  <a:srgbClr val="C00000"/>
                </a:solidFill>
              </a:rPr>
              <a:t>Lecture Class Slide Presentation </a:t>
            </a:r>
            <a:r>
              <a:rPr lang="en-US" sz="2800" dirty="0" smtClean="0">
                <a:solidFill>
                  <a:srgbClr val="C00000"/>
                </a:solidFill>
              </a:rPr>
              <a:t>4-14-2020</a:t>
            </a:r>
            <a:endParaRPr lang="en-US" sz="2800" dirty="0">
              <a:solidFill>
                <a:srgbClr val="C00000"/>
              </a:solidFill>
            </a:endParaRPr>
          </a:p>
        </p:txBody>
      </p:sp>
      <p:sp>
        <p:nvSpPr>
          <p:cNvPr id="6" name="TextBox 5"/>
          <p:cNvSpPr txBox="1"/>
          <p:nvPr/>
        </p:nvSpPr>
        <p:spPr>
          <a:xfrm>
            <a:off x="1595380" y="453803"/>
            <a:ext cx="9542883" cy="3323987"/>
          </a:xfrm>
          <a:prstGeom prst="rect">
            <a:avLst/>
          </a:prstGeom>
          <a:noFill/>
        </p:spPr>
        <p:txBody>
          <a:bodyPr wrap="square" rtlCol="0">
            <a:spAutoFit/>
          </a:bodyPr>
          <a:lstStyle/>
          <a:p>
            <a:pPr marL="342900" indent="-342900">
              <a:buFont typeface="+mj-lt"/>
              <a:buAutoNum type="arabicPeriod"/>
            </a:pPr>
            <a:r>
              <a:rPr lang="en-US" sz="1400" dirty="0" smtClean="0"/>
              <a:t>As you see on the class schedule posted below, we wrap up the Labs and the lecture classes this week.</a:t>
            </a:r>
          </a:p>
          <a:p>
            <a:pPr marL="342900" indent="-342900">
              <a:buFont typeface="+mj-lt"/>
              <a:buAutoNum type="arabicPeriod"/>
            </a:pPr>
            <a:r>
              <a:rPr lang="en-US" sz="1400" dirty="0" smtClean="0"/>
              <a:t>Lab #11 is the last lab and you will learn how to complete Assemblies. Assembly models and drawings are required for your Term Design Project.</a:t>
            </a:r>
          </a:p>
          <a:p>
            <a:pPr marL="342900" indent="-342900">
              <a:buFont typeface="+mj-lt"/>
              <a:buAutoNum type="arabicPeriod"/>
            </a:pPr>
            <a:r>
              <a:rPr lang="en-US" sz="1400" dirty="0" smtClean="0"/>
              <a:t>After this week, you get to work full-time on your team projects with key dates shown in red in the schedule below. Both your presentations and reports must be submitted by </a:t>
            </a:r>
            <a:r>
              <a:rPr lang="en-US" sz="1400" i="1" u="sng" dirty="0" smtClean="0"/>
              <a:t>one team member</a:t>
            </a:r>
            <a:r>
              <a:rPr lang="en-US" sz="1400" dirty="0" smtClean="0"/>
              <a:t> via the </a:t>
            </a:r>
            <a:r>
              <a:rPr lang="en-US" sz="1400" dirty="0" err="1" smtClean="0"/>
              <a:t>myMechSE</a:t>
            </a:r>
            <a:r>
              <a:rPr lang="en-US" sz="1400" dirty="0" smtClean="0"/>
              <a:t> portal. I have added links under “My Classes” for you to upload them for grading.</a:t>
            </a:r>
          </a:p>
          <a:p>
            <a:pPr marL="342900" indent="-342900">
              <a:buFont typeface="+mj-lt"/>
              <a:buAutoNum type="arabicPeriod"/>
            </a:pPr>
            <a:r>
              <a:rPr lang="en-US" sz="1400" dirty="0" smtClean="0"/>
              <a:t>Unfortunately I have not been able to get remote access to </a:t>
            </a:r>
            <a:r>
              <a:rPr lang="en-US" sz="1400" dirty="0" err="1" smtClean="0"/>
              <a:t>aPriori</a:t>
            </a:r>
            <a:r>
              <a:rPr lang="en-US" sz="1400" dirty="0" smtClean="0"/>
              <a:t> to work, so we will have to dispense with </a:t>
            </a:r>
            <a:r>
              <a:rPr lang="en-US" sz="1400" dirty="0" err="1" smtClean="0"/>
              <a:t>aPriori</a:t>
            </a:r>
            <a:r>
              <a:rPr lang="en-US" sz="1400" dirty="0" smtClean="0"/>
              <a:t> cost estimates. I have modified the “Term Design Projects – Details” document on the class website to indicate this.  I do, however, want you to think carefully about how you plan to manufacture each part of your product and to identify this in your excel templates; you can leave the cost fields blank.</a:t>
            </a:r>
          </a:p>
          <a:p>
            <a:pPr marL="342900" indent="-342900">
              <a:buFont typeface="+mj-lt"/>
              <a:buAutoNum type="arabicPeriod"/>
            </a:pPr>
            <a:r>
              <a:rPr lang="en-US" sz="1400" dirty="0" smtClean="0"/>
              <a:t>This week in class, our last, we will finish going through the “Design for Manufacture” notes. You may recall we covered the first 2 topics – Plastic Molding and Sheet Metal.  These are the preferred mass production processes that, for consumer products, we always try to design for. The remainder of the notes provide an introduction to other important methods of manufacture. For mechanical mechanisms, you invariably need to machine some parts to achieve the necessary fine tolerances and smooth surface finishes required for proper function in rugged environments.</a:t>
            </a:r>
          </a:p>
        </p:txBody>
      </p:sp>
      <p:pic>
        <p:nvPicPr>
          <p:cNvPr id="5" name="Picture 4"/>
          <p:cNvPicPr>
            <a:picLocks noChangeAspect="1"/>
          </p:cNvPicPr>
          <p:nvPr/>
        </p:nvPicPr>
        <p:blipFill>
          <a:blip r:embed="rId3"/>
          <a:stretch>
            <a:fillRect/>
          </a:stretch>
        </p:blipFill>
        <p:spPr>
          <a:xfrm>
            <a:off x="1720774" y="3862095"/>
            <a:ext cx="9417489" cy="2681566"/>
          </a:xfrm>
          <a:prstGeom prst="rect">
            <a:avLst/>
          </a:prstGeom>
        </p:spPr>
      </p:pic>
      <p:sp>
        <p:nvSpPr>
          <p:cNvPr id="11" name="Rectangle 10"/>
          <p:cNvSpPr/>
          <p:nvPr/>
        </p:nvSpPr>
        <p:spPr>
          <a:xfrm>
            <a:off x="576315" y="6459356"/>
            <a:ext cx="11268616" cy="369332"/>
          </a:xfrm>
          <a:prstGeom prst="rect">
            <a:avLst/>
          </a:prstGeom>
        </p:spPr>
        <p:txBody>
          <a:bodyPr wrap="square">
            <a:spAutoFit/>
          </a:bodyPr>
          <a:lstStyle/>
          <a:p>
            <a:pPr algn="ctr"/>
            <a:r>
              <a:rPr lang="en-US" i="1" dirty="0" smtClean="0">
                <a:solidFill>
                  <a:srgbClr val="FF0000"/>
                </a:solidFill>
              </a:rPr>
              <a:t>There is only one Lecture </a:t>
            </a:r>
            <a:r>
              <a:rPr lang="en-US" i="1" dirty="0">
                <a:solidFill>
                  <a:srgbClr val="FF0000"/>
                </a:solidFill>
              </a:rPr>
              <a:t>Class assignment </a:t>
            </a:r>
            <a:r>
              <a:rPr lang="en-US" i="1" dirty="0" smtClean="0">
                <a:solidFill>
                  <a:srgbClr val="FF0000"/>
                </a:solidFill>
              </a:rPr>
              <a:t>this week covering both days of lecture sides.  This will be your last one! </a:t>
            </a:r>
            <a:endParaRPr lang="en-US" i="1" dirty="0">
              <a:solidFill>
                <a:srgbClr val="FF0000"/>
              </a:solidFill>
            </a:endParaRPr>
          </a:p>
        </p:txBody>
      </p:sp>
    </p:spTree>
    <p:extLst>
      <p:ext uri="{BB962C8B-B14F-4D97-AF65-F5344CB8AC3E}">
        <p14:creationId xmlns:p14="http://schemas.microsoft.com/office/powerpoint/2010/main" val="3394656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3343276" y="342901"/>
            <a:ext cx="56038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a:solidFill>
                  <a:srgbClr val="081D58"/>
                </a:solidFill>
              </a:rPr>
              <a:t>SLS - Sintered Laser System  </a:t>
            </a:r>
            <a:endParaRPr lang="en-US" altLang="en-US" sz="1800">
              <a:solidFill>
                <a:srgbClr val="081D58"/>
              </a:solidFill>
            </a:endParaRPr>
          </a:p>
        </p:txBody>
      </p:sp>
      <p:pic>
        <p:nvPicPr>
          <p:cNvPr id="78851" name="Picture 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6" y="1371601"/>
            <a:ext cx="5572125"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1393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740026" y="342901"/>
            <a:ext cx="68230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a:solidFill>
                  <a:srgbClr val="081D58"/>
                </a:solidFill>
              </a:rPr>
              <a:t>EOS – Direct Metal Laser Sintering</a:t>
            </a:r>
            <a:endParaRPr lang="en-US" altLang="en-US" sz="1800">
              <a:solidFill>
                <a:srgbClr val="081D58"/>
              </a:solidFill>
            </a:endParaRPr>
          </a:p>
        </p:txBody>
      </p:sp>
      <p:pic>
        <p:nvPicPr>
          <p:cNvPr id="79875"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1543051"/>
            <a:ext cx="462915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3422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ChangeArrowheads="1"/>
          </p:cNvSpPr>
          <p:nvPr/>
        </p:nvSpPr>
        <p:spPr bwMode="auto">
          <a:xfrm>
            <a:off x="2533650" y="342900"/>
            <a:ext cx="724058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a:solidFill>
                  <a:srgbClr val="081D58"/>
                </a:solidFill>
              </a:rPr>
              <a:t>3D Scanning &amp;</a:t>
            </a:r>
          </a:p>
          <a:p>
            <a:pPr algn="ctr" eaLnBrk="0" fontAlgn="base" hangingPunct="0">
              <a:spcBef>
                <a:spcPct val="0"/>
              </a:spcBef>
              <a:spcAft>
                <a:spcPct val="0"/>
              </a:spcAft>
            </a:pPr>
            <a:r>
              <a:rPr lang="en-US" altLang="en-US" sz="3600">
                <a:solidFill>
                  <a:srgbClr val="081D58"/>
                </a:solidFill>
              </a:rPr>
              <a:t>FDM – Fused Deposition Modeling  </a:t>
            </a:r>
            <a:endParaRPr lang="en-US" altLang="en-US" sz="1800">
              <a:solidFill>
                <a:srgbClr val="081D58"/>
              </a:solidFill>
            </a:endParaRPr>
          </a:p>
        </p:txBody>
      </p:sp>
      <p:pic>
        <p:nvPicPr>
          <p:cNvPr id="80899" name="Pic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057401"/>
            <a:ext cx="5486400"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2539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79750" y="257175"/>
            <a:ext cx="60642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4100">
                <a:solidFill>
                  <a:srgbClr val="081D58"/>
                </a:solidFill>
              </a:rPr>
              <a:t>STL Format: </a:t>
            </a:r>
            <a:r>
              <a:rPr lang="en-US" altLang="en-US" sz="3200">
                <a:solidFill>
                  <a:srgbClr val="081D58"/>
                </a:solidFill>
              </a:rPr>
              <a:t>B-rep, solid object</a:t>
            </a:r>
            <a:endParaRPr lang="en-US" altLang="en-US" sz="1600">
              <a:solidFill>
                <a:srgbClr val="081D58"/>
              </a:solidFill>
            </a:endParaRPr>
          </a:p>
        </p:txBody>
      </p:sp>
      <p:sp>
        <p:nvSpPr>
          <p:cNvPr id="81923" name="Text Box 3"/>
          <p:cNvSpPr txBox="1">
            <a:spLocks noChangeArrowheads="1"/>
          </p:cNvSpPr>
          <p:nvPr/>
        </p:nvSpPr>
        <p:spPr bwMode="auto">
          <a:xfrm>
            <a:off x="2324100" y="942976"/>
            <a:ext cx="77724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marL="360363" indent="-360363" defTabSz="812800">
              <a:defRPr sz="2800" i="1">
                <a:solidFill>
                  <a:schemeClr val="tx1"/>
                </a:solidFill>
                <a:latin typeface="Times New Roman" panose="02020603050405020304" pitchFamily="18" charset="0"/>
              </a:defRPr>
            </a:lvl1pPr>
            <a:lvl2pPr marL="742950" indent="-285750" defTabSz="812800">
              <a:defRPr sz="2800" i="1">
                <a:solidFill>
                  <a:schemeClr val="tx1"/>
                </a:solidFill>
                <a:latin typeface="Times New Roman" panose="02020603050405020304" pitchFamily="18" charset="0"/>
              </a:defRPr>
            </a:lvl2pPr>
            <a:lvl3pPr marL="1143000" indent="-228600" defTabSz="812800">
              <a:defRPr sz="2800" i="1">
                <a:solidFill>
                  <a:schemeClr val="tx1"/>
                </a:solidFill>
                <a:latin typeface="Times New Roman" panose="02020603050405020304" pitchFamily="18" charset="0"/>
              </a:defRPr>
            </a:lvl3pPr>
            <a:lvl4pPr marL="1600200" indent="-228600" defTabSz="812800">
              <a:defRPr sz="2800" i="1">
                <a:solidFill>
                  <a:schemeClr val="tx1"/>
                </a:solidFill>
                <a:latin typeface="Times New Roman" panose="02020603050405020304" pitchFamily="18" charset="0"/>
              </a:defRPr>
            </a:lvl4pPr>
            <a:lvl5pPr marL="2057400" indent="-228600" defTabSz="812800">
              <a:defRPr sz="2800" i="1">
                <a:solidFill>
                  <a:schemeClr val="tx1"/>
                </a:solidFill>
                <a:latin typeface="Times New Roman" panose="02020603050405020304" pitchFamily="18" charset="0"/>
              </a:defRPr>
            </a:lvl5pPr>
            <a:lvl6pPr marL="2514600" indent="-228600" defTabSz="8128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8128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8128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8128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50000"/>
              </a:spcBef>
              <a:spcAft>
                <a:spcPct val="0"/>
              </a:spcAft>
              <a:buClr>
                <a:srgbClr val="081D58"/>
              </a:buClr>
              <a:buFont typeface="Wingdings" panose="05000000000000000000" pitchFamily="2" charset="2"/>
              <a:buChar char="v"/>
            </a:pPr>
            <a:r>
              <a:rPr lang="en-US" altLang="en-US" sz="2400">
                <a:solidFill>
                  <a:srgbClr val="000000"/>
                </a:solidFill>
              </a:rPr>
              <a:t>An STL file is saved with the extension “.stl," case-insensitive. </a:t>
            </a:r>
          </a:p>
          <a:p>
            <a:pPr eaLnBrk="0" fontAlgn="base" hangingPunct="0">
              <a:spcBef>
                <a:spcPct val="50000"/>
              </a:spcBef>
              <a:spcAft>
                <a:spcPct val="0"/>
              </a:spcAft>
              <a:buClr>
                <a:srgbClr val="081D58"/>
              </a:buClr>
              <a:buFont typeface="Wingdings" panose="05000000000000000000" pitchFamily="2" charset="2"/>
              <a:buChar char="v"/>
            </a:pPr>
            <a:r>
              <a:rPr lang="en-US" altLang="en-US" sz="2400">
                <a:solidFill>
                  <a:srgbClr val="000000"/>
                </a:solidFill>
              </a:rPr>
              <a:t>STL is a triangular facet based representation that approximates surface and solid entities only. Entities such as points, lines, curves, and attributes such as layer and color will be ignored during the output process </a:t>
            </a:r>
          </a:p>
          <a:p>
            <a:pPr eaLnBrk="0" fontAlgn="base" hangingPunct="0">
              <a:spcBef>
                <a:spcPct val="50000"/>
              </a:spcBef>
              <a:spcAft>
                <a:spcPct val="0"/>
              </a:spcAft>
              <a:buClr>
                <a:srgbClr val="081D58"/>
              </a:buClr>
              <a:buFont typeface="Wingdings" panose="05000000000000000000" pitchFamily="2" charset="2"/>
              <a:buChar char="v"/>
            </a:pPr>
            <a:r>
              <a:rPr lang="en-US" altLang="en-US" sz="2400">
                <a:solidFill>
                  <a:srgbClr val="000000"/>
                </a:solidFill>
              </a:rPr>
              <a:t>An STL file consists of a list of facet data. </a:t>
            </a:r>
          </a:p>
          <a:p>
            <a:pPr eaLnBrk="0" fontAlgn="base" hangingPunct="0">
              <a:spcBef>
                <a:spcPct val="50000"/>
              </a:spcBef>
              <a:spcAft>
                <a:spcPct val="0"/>
              </a:spcAft>
              <a:buClr>
                <a:srgbClr val="081D58"/>
              </a:buClr>
              <a:buFont typeface="Wingdings" panose="05000000000000000000" pitchFamily="2" charset="2"/>
              <a:buChar char="v"/>
            </a:pPr>
            <a:r>
              <a:rPr lang="en-US" altLang="en-US" sz="2400">
                <a:solidFill>
                  <a:srgbClr val="000000"/>
                </a:solidFill>
              </a:rPr>
              <a:t>Each facet is uniquely identified by a unit normal (a line perpendicular to the triangle and with a length of 1.0) and by three vertices (corners). </a:t>
            </a:r>
          </a:p>
          <a:p>
            <a:pPr eaLnBrk="0" fontAlgn="base" hangingPunct="0">
              <a:spcBef>
                <a:spcPct val="50000"/>
              </a:spcBef>
              <a:spcAft>
                <a:spcPct val="0"/>
              </a:spcAft>
              <a:buClr>
                <a:srgbClr val="081D58"/>
              </a:buClr>
              <a:buFont typeface="Wingdings" panose="05000000000000000000" pitchFamily="2" charset="2"/>
              <a:buChar char="v"/>
            </a:pPr>
            <a:r>
              <a:rPr lang="en-US" altLang="en-US" sz="2400">
                <a:solidFill>
                  <a:srgbClr val="000000"/>
                </a:solidFill>
              </a:rPr>
              <a:t>The normal and each vertex are specified by three coordinates each, so there is a total of 12 numbers stored for each facet.</a:t>
            </a:r>
            <a:r>
              <a:rPr lang="en-US" altLang="en-US" sz="2500">
                <a:solidFill>
                  <a:srgbClr val="000000"/>
                </a:solidFill>
              </a:rPr>
              <a:t> </a:t>
            </a:r>
          </a:p>
        </p:txBody>
      </p:sp>
    </p:spTree>
    <p:extLst>
      <p:ext uri="{BB962C8B-B14F-4D97-AF65-F5344CB8AC3E}">
        <p14:creationId xmlns:p14="http://schemas.microsoft.com/office/powerpoint/2010/main" val="1626246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524000" y="304800"/>
            <a:ext cx="3124200"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defTabSz="812800">
              <a:defRPr sz="2800" i="1">
                <a:solidFill>
                  <a:schemeClr val="tx1"/>
                </a:solidFill>
                <a:latin typeface="Times New Roman" panose="02020603050405020304" pitchFamily="18" charset="0"/>
              </a:defRPr>
            </a:lvl1pPr>
            <a:lvl2pPr marL="742950" indent="-285750" defTabSz="812800">
              <a:defRPr sz="2800" i="1">
                <a:solidFill>
                  <a:schemeClr val="tx1"/>
                </a:solidFill>
                <a:latin typeface="Times New Roman" panose="02020603050405020304" pitchFamily="18" charset="0"/>
              </a:defRPr>
            </a:lvl2pPr>
            <a:lvl3pPr marL="1143000" indent="-228600" defTabSz="812800">
              <a:defRPr sz="2800" i="1">
                <a:solidFill>
                  <a:schemeClr val="tx1"/>
                </a:solidFill>
                <a:latin typeface="Times New Roman" panose="02020603050405020304" pitchFamily="18" charset="0"/>
              </a:defRPr>
            </a:lvl3pPr>
            <a:lvl4pPr marL="1600200" indent="-228600" defTabSz="812800">
              <a:defRPr sz="2800" i="1">
                <a:solidFill>
                  <a:schemeClr val="tx1"/>
                </a:solidFill>
                <a:latin typeface="Times New Roman" panose="02020603050405020304" pitchFamily="18" charset="0"/>
              </a:defRPr>
            </a:lvl4pPr>
            <a:lvl5pPr marL="2057400" indent="-228600" defTabSz="812800">
              <a:defRPr sz="2800" i="1">
                <a:solidFill>
                  <a:schemeClr val="tx1"/>
                </a:solidFill>
                <a:latin typeface="Times New Roman" panose="02020603050405020304" pitchFamily="18" charset="0"/>
              </a:defRPr>
            </a:lvl5pPr>
            <a:lvl6pPr marL="2514600" indent="-228600" defTabSz="8128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8128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8128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8128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900">
                <a:solidFill>
                  <a:srgbClr val="000000"/>
                </a:solidFill>
              </a:rPr>
              <a:t> BLOCK</a:t>
            </a:r>
          </a:p>
          <a:p>
            <a:pPr eaLnBrk="0" fontAlgn="base" hangingPunct="0">
              <a:spcBef>
                <a:spcPct val="0"/>
              </a:spcBef>
              <a:spcAft>
                <a:spcPct val="0"/>
              </a:spcAft>
            </a:pPr>
            <a:r>
              <a:rPr lang="en-US" altLang="en-US" sz="900">
                <a:solidFill>
                  <a:srgbClr val="000000"/>
                </a:solidFill>
              </a:rPr>
              <a:t>  facet normal 0.000000e+00 -1.000000e+00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0.000000e+00 0.000000e+00 -1.000000e+00</a:t>
            </a:r>
          </a:p>
          <a:p>
            <a:pPr eaLnBrk="0" fontAlgn="base" hangingPunct="0">
              <a:spcBef>
                <a:spcPct val="0"/>
              </a:spcBef>
              <a:spcAft>
                <a:spcPct val="0"/>
              </a:spcAft>
            </a:pPr>
            <a:r>
              <a:rPr lang="en-US" altLang="en-US" sz="900">
                <a:solidFill>
                  <a:srgbClr val="000000"/>
                </a:solidFill>
              </a:rPr>
              <a:t>      vertex 1.000000e+00 0.000000e+00 0.000000e+00</a:t>
            </a:r>
          </a:p>
          <a:p>
            <a:pPr eaLnBrk="0" fontAlgn="base" hangingPunct="0">
              <a:spcBef>
                <a:spcPct val="0"/>
              </a:spcBef>
              <a:spcAft>
                <a:spcPct val="0"/>
              </a:spcAft>
            </a:pPr>
            <a:r>
              <a:rPr lang="en-US" altLang="en-US" sz="900">
                <a:solidFill>
                  <a:srgbClr val="000000"/>
                </a:solidFill>
              </a:rPr>
              <a:t>      vertex 0.000000e+00 0.000000e+00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0.000000e+00 1.000000e+00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0.000000e+00</a:t>
            </a:r>
          </a:p>
          <a:p>
            <a:pPr eaLnBrk="0" fontAlgn="base" hangingPunct="0">
              <a:spcBef>
                <a:spcPct val="0"/>
              </a:spcBef>
              <a:spcAft>
                <a:spcPct val="0"/>
              </a:spcAft>
            </a:pPr>
            <a:r>
              <a:rPr lang="en-US" altLang="en-US" sz="900">
                <a:solidFill>
                  <a:srgbClr val="000000"/>
                </a:solidFill>
              </a:rPr>
              <a:t>      vertex 0.000000e+00 0.000000e+00 0.000000e+00</a:t>
            </a:r>
          </a:p>
          <a:p>
            <a:pPr eaLnBrk="0" fontAlgn="base" hangingPunct="0">
              <a:spcBef>
                <a:spcPct val="0"/>
              </a:spcBef>
              <a:spcAft>
                <a:spcPct val="0"/>
              </a:spcAft>
            </a:pPr>
            <a:r>
              <a:rPr lang="en-US" altLang="en-US" sz="900">
                <a:solidFill>
                  <a:srgbClr val="000000"/>
                </a:solidFill>
              </a:rPr>
              <a:t>      vertex 1.000000e+00 0.000000e+00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-1.000000e+00 0.000000e+00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0.000000e+00 1.000000e+00 0.000000e+00</a:t>
            </a:r>
          </a:p>
          <a:p>
            <a:pPr eaLnBrk="0" fontAlgn="base" hangingPunct="0">
              <a:spcBef>
                <a:spcPct val="0"/>
              </a:spcBef>
              <a:spcAft>
                <a:spcPct val="0"/>
              </a:spcAft>
            </a:pPr>
            <a:r>
              <a:rPr lang="en-US" altLang="en-US" sz="900">
                <a:solidFill>
                  <a:srgbClr val="000000"/>
                </a:solidFill>
              </a:rPr>
              <a:t>      vertex 0.000000e+00 0.000000e+00 -1.000000e+00</a:t>
            </a:r>
          </a:p>
          <a:p>
            <a:pPr eaLnBrk="0" fontAlgn="base" hangingPunct="0">
              <a:spcBef>
                <a:spcPct val="0"/>
              </a:spcBef>
              <a:spcAft>
                <a:spcPct val="0"/>
              </a:spcAft>
            </a:pPr>
            <a:r>
              <a:rPr lang="en-US" altLang="en-US" sz="900">
                <a:solidFill>
                  <a:srgbClr val="000000"/>
                </a:solidFill>
              </a:rPr>
              <a:t>      vertex 0.000000e+00 0.000000e+00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0.000000e+00 1.000000e+00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0.000000e+00</a:t>
            </a:r>
          </a:p>
          <a:p>
            <a:pPr eaLnBrk="0" fontAlgn="base" hangingPunct="0">
              <a:spcBef>
                <a:spcPct val="0"/>
              </a:spcBef>
              <a:spcAft>
                <a:spcPct val="0"/>
              </a:spcAft>
            </a:pPr>
            <a:r>
              <a:rPr lang="en-US" altLang="en-US" sz="900">
                <a:solidFill>
                  <a:srgbClr val="000000"/>
                </a:solidFill>
              </a:rPr>
              <a:t>      vertex 0.000000e+00 1.000000e+00 0.000000e+00</a:t>
            </a:r>
          </a:p>
          <a:p>
            <a:pPr eaLnBrk="0" fontAlgn="base" hangingPunct="0">
              <a:spcBef>
                <a:spcPct val="0"/>
              </a:spcBef>
              <a:spcAft>
                <a:spcPct val="0"/>
              </a:spcAft>
            </a:pPr>
            <a:r>
              <a:rPr lang="en-US" altLang="en-US" sz="900">
                <a:solidFill>
                  <a:srgbClr val="000000"/>
                </a:solidFill>
              </a:rPr>
              <a:t>      vertex 0.000000e+00 0.000000e+00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0.000000e+00 -1.000000e+00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0.000000e+00 0.000000e+00 -1.000000e+00</a:t>
            </a:r>
          </a:p>
          <a:p>
            <a:pPr eaLnBrk="0" fontAlgn="base" hangingPunct="0">
              <a:spcBef>
                <a:spcPct val="0"/>
              </a:spcBef>
              <a:spcAft>
                <a:spcPct val="0"/>
              </a:spcAft>
            </a:pPr>
            <a:r>
              <a:rPr lang="en-US" altLang="en-US" sz="900">
                <a:solidFill>
                  <a:srgbClr val="000000"/>
                </a:solidFill>
              </a:rPr>
              <a:t>      vertex 1.000000e+00 0.000000e+00 -1.000000e+00</a:t>
            </a:r>
          </a:p>
          <a:p>
            <a:pPr eaLnBrk="0" fontAlgn="base" hangingPunct="0">
              <a:spcBef>
                <a:spcPct val="0"/>
              </a:spcBef>
              <a:spcAft>
                <a:spcPct val="0"/>
              </a:spcAft>
            </a:pPr>
            <a:r>
              <a:rPr lang="en-US" altLang="en-US" sz="900">
                <a:solidFill>
                  <a:srgbClr val="000000"/>
                </a:solidFill>
              </a:rPr>
              <a:t>      vertex 1.000000e+00 0.000000e+00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1.000000e+00 0.000000e+00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1.000000e+00 -1.000000e+00</a:t>
            </a:r>
          </a:p>
          <a:p>
            <a:pPr eaLnBrk="0" fontAlgn="base" hangingPunct="0">
              <a:spcBef>
                <a:spcPct val="0"/>
              </a:spcBef>
              <a:spcAft>
                <a:spcPct val="0"/>
              </a:spcAft>
            </a:pPr>
            <a:r>
              <a:rPr lang="en-US" altLang="en-US" sz="900">
                <a:solidFill>
                  <a:srgbClr val="000000"/>
                </a:solidFill>
              </a:rPr>
              <a:t>      vertex 1.000000e+00 0.000000e+00 0.000000e+00</a:t>
            </a:r>
          </a:p>
          <a:p>
            <a:pPr eaLnBrk="0" fontAlgn="base" hangingPunct="0">
              <a:spcBef>
                <a:spcPct val="0"/>
              </a:spcBef>
              <a:spcAft>
                <a:spcPct val="0"/>
              </a:spcAft>
            </a:pPr>
            <a:r>
              <a:rPr lang="en-US" altLang="en-US" sz="900">
                <a:solidFill>
                  <a:srgbClr val="000000"/>
                </a:solidFill>
              </a:rPr>
              <a:t>      vertex 1.000000e+00 0.000000e+00 -1.000000e+00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a:t>
            </a:r>
          </a:p>
        </p:txBody>
      </p:sp>
      <p:sp>
        <p:nvSpPr>
          <p:cNvPr id="83971" name="Rectangle 3"/>
          <p:cNvSpPr>
            <a:spLocks noChangeArrowheads="1"/>
          </p:cNvSpPr>
          <p:nvPr/>
        </p:nvSpPr>
        <p:spPr bwMode="auto">
          <a:xfrm>
            <a:off x="4495800" y="457201"/>
            <a:ext cx="45720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900">
                <a:solidFill>
                  <a:srgbClr val="000000"/>
                </a:solidFill>
              </a:rPr>
              <a:t>facet normal 1.000000e+00 0.000000e+00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0.000000e+00</a:t>
            </a:r>
          </a:p>
          <a:p>
            <a:pPr eaLnBrk="0" fontAlgn="base" hangingPunct="0">
              <a:spcBef>
                <a:spcPct val="0"/>
              </a:spcBef>
              <a:spcAft>
                <a:spcPct val="0"/>
              </a:spcAft>
            </a:pPr>
            <a:r>
              <a:rPr lang="en-US" altLang="en-US" sz="900">
                <a:solidFill>
                  <a:srgbClr val="000000"/>
                </a:solidFill>
              </a:rPr>
              <a:t>      vertex 1.000000e+00 0.000000e+00 0.000000e+00</a:t>
            </a:r>
          </a:p>
          <a:p>
            <a:pPr eaLnBrk="0" fontAlgn="base" hangingPunct="0">
              <a:spcBef>
                <a:spcPct val="0"/>
              </a:spcBef>
              <a:spcAft>
                <a:spcPct val="0"/>
              </a:spcAft>
            </a:pPr>
            <a:r>
              <a:rPr lang="en-US" altLang="en-US" sz="900">
                <a:solidFill>
                  <a:srgbClr val="000000"/>
                </a:solidFill>
              </a:rPr>
              <a:t>      vertex 1.000000e+00 1.000000e+00 -1.000000e+00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0.000000e+00 -1.000000e+00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0.000000e+00 1.000000e+00 -1.000000e+00</a:t>
            </a:r>
          </a:p>
          <a:p>
            <a:pPr eaLnBrk="0" fontAlgn="base" hangingPunct="0">
              <a:spcBef>
                <a:spcPct val="0"/>
              </a:spcBef>
              <a:spcAft>
                <a:spcPct val="0"/>
              </a:spcAft>
            </a:pPr>
            <a:r>
              <a:rPr lang="en-US" altLang="en-US" sz="900">
                <a:solidFill>
                  <a:srgbClr val="000000"/>
                </a:solidFill>
              </a:rPr>
              <a:t>      vertex 1.000000e+00 0.000000e+00 -1.000000e+00</a:t>
            </a:r>
          </a:p>
          <a:p>
            <a:pPr eaLnBrk="0" fontAlgn="base" hangingPunct="0">
              <a:spcBef>
                <a:spcPct val="0"/>
              </a:spcBef>
              <a:spcAft>
                <a:spcPct val="0"/>
              </a:spcAft>
            </a:pPr>
            <a:r>
              <a:rPr lang="en-US" altLang="en-US" sz="900">
                <a:solidFill>
                  <a:srgbClr val="000000"/>
                </a:solidFill>
              </a:rPr>
              <a:t>      vertex 0.000000e+00 0.000000e+00 -1.000000e+00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0.000000e+00 -1.000000e+00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1.000000e+00 -1.000000e+00</a:t>
            </a:r>
          </a:p>
          <a:p>
            <a:pPr eaLnBrk="0" fontAlgn="base" hangingPunct="0">
              <a:spcBef>
                <a:spcPct val="0"/>
              </a:spcBef>
              <a:spcAft>
                <a:spcPct val="0"/>
              </a:spcAft>
            </a:pPr>
            <a:r>
              <a:rPr lang="en-US" altLang="en-US" sz="900">
                <a:solidFill>
                  <a:srgbClr val="000000"/>
                </a:solidFill>
              </a:rPr>
              <a:t>      vertex 1.000000e+00 0.000000e+00 -1.000000e+00</a:t>
            </a:r>
          </a:p>
          <a:p>
            <a:pPr eaLnBrk="0" fontAlgn="base" hangingPunct="0">
              <a:spcBef>
                <a:spcPct val="0"/>
              </a:spcBef>
              <a:spcAft>
                <a:spcPct val="0"/>
              </a:spcAft>
            </a:pPr>
            <a:r>
              <a:rPr lang="en-US" altLang="en-US" sz="900">
                <a:solidFill>
                  <a:srgbClr val="000000"/>
                </a:solidFill>
              </a:rPr>
              <a:t>      vertex 0.000000e+00 1.000000e+00 -1.000000e+00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-1.000000e+00 0.000000e+00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0.000000e+00 1.000000e+00 -1.000000e+00</a:t>
            </a:r>
          </a:p>
          <a:p>
            <a:pPr eaLnBrk="0" fontAlgn="base" hangingPunct="0">
              <a:spcBef>
                <a:spcPct val="0"/>
              </a:spcBef>
              <a:spcAft>
                <a:spcPct val="0"/>
              </a:spcAft>
            </a:pPr>
            <a:r>
              <a:rPr lang="en-US" altLang="en-US" sz="900">
                <a:solidFill>
                  <a:srgbClr val="000000"/>
                </a:solidFill>
              </a:rPr>
              <a:t>      vertex 0.000000e+00 0.000000e+00 -1.000000e+00</a:t>
            </a:r>
          </a:p>
          <a:p>
            <a:pPr eaLnBrk="0" fontAlgn="base" hangingPunct="0">
              <a:spcBef>
                <a:spcPct val="0"/>
              </a:spcBef>
              <a:spcAft>
                <a:spcPct val="0"/>
              </a:spcAft>
            </a:pPr>
            <a:r>
              <a:rPr lang="en-US" altLang="en-US" sz="900">
                <a:solidFill>
                  <a:srgbClr val="000000"/>
                </a:solidFill>
              </a:rPr>
              <a:t>      vertex 0.000000e+00 1.000000e+00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1.000000e+00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1.000000e+00 -1.000000e+00</a:t>
            </a:r>
          </a:p>
          <a:p>
            <a:pPr eaLnBrk="0" fontAlgn="base" hangingPunct="0">
              <a:spcBef>
                <a:spcPct val="0"/>
              </a:spcBef>
              <a:spcAft>
                <a:spcPct val="0"/>
              </a:spcAft>
            </a:pPr>
            <a:r>
              <a:rPr lang="en-US" altLang="en-US" sz="900">
                <a:solidFill>
                  <a:srgbClr val="000000"/>
                </a:solidFill>
              </a:rPr>
              <a:t>      vertex 0.000000e+00 1.000000e+00 -1.000000e+00</a:t>
            </a:r>
          </a:p>
          <a:p>
            <a:pPr eaLnBrk="0" fontAlgn="base" hangingPunct="0">
              <a:spcBef>
                <a:spcPct val="0"/>
              </a:spcBef>
              <a:spcAft>
                <a:spcPct val="0"/>
              </a:spcAft>
            </a:pPr>
            <a:r>
              <a:rPr lang="en-US" altLang="en-US" sz="900">
                <a:solidFill>
                  <a:srgbClr val="000000"/>
                </a:solidFill>
              </a:rPr>
              <a:t>      vertex 0.000000e+00 1.000000e+00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  facet normal 0.000000e+00 1.000000e+00 0.000000e+00</a:t>
            </a:r>
          </a:p>
          <a:p>
            <a:pPr eaLnBrk="0" fontAlgn="base" hangingPunct="0">
              <a:spcBef>
                <a:spcPct val="0"/>
              </a:spcBef>
              <a:spcAft>
                <a:spcPct val="0"/>
              </a:spcAft>
            </a:pPr>
            <a:r>
              <a:rPr lang="en-US" altLang="en-US" sz="900">
                <a:solidFill>
                  <a:srgbClr val="000000"/>
                </a:solidFill>
              </a:rPr>
              <a:t>    outer loop</a:t>
            </a:r>
          </a:p>
          <a:p>
            <a:pPr eaLnBrk="0" fontAlgn="base" hangingPunct="0">
              <a:spcBef>
                <a:spcPct val="0"/>
              </a:spcBef>
              <a:spcAft>
                <a:spcPct val="0"/>
              </a:spcAft>
            </a:pPr>
            <a:r>
              <a:rPr lang="en-US" altLang="en-US" sz="900">
                <a:solidFill>
                  <a:srgbClr val="000000"/>
                </a:solidFill>
              </a:rPr>
              <a:t>      vertex 1.000000e+00 1.000000e+00 0.000000e+00</a:t>
            </a:r>
          </a:p>
          <a:p>
            <a:pPr eaLnBrk="0" fontAlgn="base" hangingPunct="0">
              <a:spcBef>
                <a:spcPct val="0"/>
              </a:spcBef>
              <a:spcAft>
                <a:spcPct val="0"/>
              </a:spcAft>
            </a:pPr>
            <a:r>
              <a:rPr lang="en-US" altLang="en-US" sz="900">
                <a:solidFill>
                  <a:srgbClr val="000000"/>
                </a:solidFill>
              </a:rPr>
              <a:t>      vertex 1.000000e+00 1.000000e+00 -1.000000e+00</a:t>
            </a:r>
          </a:p>
          <a:p>
            <a:pPr eaLnBrk="0" fontAlgn="base" hangingPunct="0">
              <a:spcBef>
                <a:spcPct val="0"/>
              </a:spcBef>
              <a:spcAft>
                <a:spcPct val="0"/>
              </a:spcAft>
            </a:pPr>
            <a:r>
              <a:rPr lang="en-US" altLang="en-US" sz="900">
                <a:solidFill>
                  <a:srgbClr val="000000"/>
                </a:solidFill>
              </a:rPr>
              <a:t>      vertex 0.000000e+00 1.000000e+00 0.000000e+00</a:t>
            </a:r>
          </a:p>
          <a:p>
            <a:pPr eaLnBrk="0" fontAlgn="base" hangingPunct="0">
              <a:spcBef>
                <a:spcPct val="0"/>
              </a:spcBef>
              <a:spcAft>
                <a:spcPct val="0"/>
              </a:spcAft>
            </a:pPr>
            <a:r>
              <a:rPr lang="en-US" altLang="en-US" sz="900">
                <a:solidFill>
                  <a:srgbClr val="000000"/>
                </a:solidFill>
              </a:rPr>
              <a:t>    endloop</a:t>
            </a:r>
          </a:p>
          <a:p>
            <a:pPr eaLnBrk="0" fontAlgn="base" hangingPunct="0">
              <a:spcBef>
                <a:spcPct val="0"/>
              </a:spcBef>
              <a:spcAft>
                <a:spcPct val="0"/>
              </a:spcAft>
            </a:pPr>
            <a:r>
              <a:rPr lang="en-US" altLang="en-US" sz="900">
                <a:solidFill>
                  <a:srgbClr val="000000"/>
                </a:solidFill>
              </a:rPr>
              <a:t>  endfacet</a:t>
            </a:r>
          </a:p>
          <a:p>
            <a:pPr eaLnBrk="0" fontAlgn="base" hangingPunct="0">
              <a:spcBef>
                <a:spcPct val="0"/>
              </a:spcBef>
              <a:spcAft>
                <a:spcPct val="0"/>
              </a:spcAft>
            </a:pPr>
            <a:r>
              <a:rPr lang="en-US" altLang="en-US" sz="900">
                <a:solidFill>
                  <a:srgbClr val="000000"/>
                </a:solidFill>
              </a:rPr>
              <a:t>endsolid BLOCK</a:t>
            </a:r>
          </a:p>
        </p:txBody>
      </p:sp>
      <p:sp>
        <p:nvSpPr>
          <p:cNvPr id="83972" name="Line 4"/>
          <p:cNvSpPr>
            <a:spLocks noChangeShapeType="1"/>
          </p:cNvSpPr>
          <p:nvPr/>
        </p:nvSpPr>
        <p:spPr bwMode="auto">
          <a:xfrm>
            <a:off x="4495800" y="228600"/>
            <a:ext cx="0" cy="6324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70" tIns="51435" rIns="102870" bIns="51435"/>
          <a:lstStyle/>
          <a:p>
            <a:pPr eaLnBrk="0" fontAlgn="base" hangingPunct="0">
              <a:spcBef>
                <a:spcPct val="0"/>
              </a:spcBef>
              <a:spcAft>
                <a:spcPct val="0"/>
              </a:spcAft>
            </a:pPr>
            <a:endParaRPr lang="en-US" sz="2800" i="1">
              <a:solidFill>
                <a:srgbClr val="000000"/>
              </a:solidFill>
              <a:latin typeface="Times New Roman" panose="02020603050405020304" pitchFamily="18" charset="0"/>
            </a:endParaRPr>
          </a:p>
        </p:txBody>
      </p:sp>
      <p:pic>
        <p:nvPicPr>
          <p:cNvPr id="839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33401"/>
            <a:ext cx="27432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Text Box 6"/>
          <p:cNvSpPr txBox="1">
            <a:spLocks noChangeArrowheads="1"/>
          </p:cNvSpPr>
          <p:nvPr/>
        </p:nvSpPr>
        <p:spPr bwMode="auto">
          <a:xfrm>
            <a:off x="7772400" y="3429000"/>
            <a:ext cx="2438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spAutoFit/>
          </a:bodyPr>
          <a:lstStyle>
            <a:lvl1pPr defTabSz="812800">
              <a:defRPr sz="2800" i="1">
                <a:solidFill>
                  <a:schemeClr val="tx1"/>
                </a:solidFill>
                <a:latin typeface="Times New Roman" panose="02020603050405020304" pitchFamily="18" charset="0"/>
              </a:defRPr>
            </a:lvl1pPr>
            <a:lvl2pPr marL="742950" indent="-285750" defTabSz="812800">
              <a:defRPr sz="2800" i="1">
                <a:solidFill>
                  <a:schemeClr val="tx1"/>
                </a:solidFill>
                <a:latin typeface="Times New Roman" panose="02020603050405020304" pitchFamily="18" charset="0"/>
              </a:defRPr>
            </a:lvl2pPr>
            <a:lvl3pPr marL="1143000" indent="-228600" defTabSz="812800">
              <a:defRPr sz="2800" i="1">
                <a:solidFill>
                  <a:schemeClr val="tx1"/>
                </a:solidFill>
                <a:latin typeface="Times New Roman" panose="02020603050405020304" pitchFamily="18" charset="0"/>
              </a:defRPr>
            </a:lvl3pPr>
            <a:lvl4pPr marL="1600200" indent="-228600" defTabSz="812800">
              <a:defRPr sz="2800" i="1">
                <a:solidFill>
                  <a:schemeClr val="tx1"/>
                </a:solidFill>
                <a:latin typeface="Times New Roman" panose="02020603050405020304" pitchFamily="18" charset="0"/>
              </a:defRPr>
            </a:lvl4pPr>
            <a:lvl5pPr marL="2057400" indent="-228600" defTabSz="812800">
              <a:defRPr sz="2800" i="1">
                <a:solidFill>
                  <a:schemeClr val="tx1"/>
                </a:solidFill>
                <a:latin typeface="Times New Roman" panose="02020603050405020304" pitchFamily="18" charset="0"/>
              </a:defRPr>
            </a:lvl5pPr>
            <a:lvl6pPr marL="2514600" indent="-228600" defTabSz="8128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8128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8128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8128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50000"/>
              </a:spcBef>
              <a:spcAft>
                <a:spcPct val="0"/>
              </a:spcAft>
            </a:pPr>
            <a:r>
              <a:rPr lang="en-US" altLang="en-US" b="1">
                <a:solidFill>
                  <a:srgbClr val="081D58"/>
                </a:solidFill>
              </a:rPr>
              <a:t>An Example STL File – Block.stl</a:t>
            </a:r>
          </a:p>
        </p:txBody>
      </p:sp>
    </p:spTree>
    <p:extLst>
      <p:ext uri="{BB962C8B-B14F-4D97-AF65-F5344CB8AC3E}">
        <p14:creationId xmlns:p14="http://schemas.microsoft.com/office/powerpoint/2010/main" val="3848237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7696200" y="914401"/>
            <a:ext cx="2819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ctr">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a:solidFill>
                  <a:srgbClr val="000000"/>
                </a:solidFill>
                <a:latin typeface="Times" panose="02020603050405020304" pitchFamily="18" charset="0"/>
              </a:rPr>
              <a:t>The density of triangle facets change according to the geometry</a:t>
            </a:r>
            <a:r>
              <a:rPr lang="en-US" altLang="en-US">
                <a:solidFill>
                  <a:srgbClr val="000000"/>
                </a:solidFill>
              </a:rPr>
              <a:t> </a:t>
            </a:r>
          </a:p>
        </p:txBody>
      </p:sp>
      <p:sp>
        <p:nvSpPr>
          <p:cNvPr id="86019" name="Rectangle 3"/>
          <p:cNvSpPr>
            <a:spLocks noChangeArrowheads="1"/>
          </p:cNvSpPr>
          <p:nvPr/>
        </p:nvSpPr>
        <p:spPr bwMode="auto">
          <a:xfrm>
            <a:off x="1905000" y="4127501"/>
            <a:ext cx="2819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1" tIns="45716" rIns="91431" bIns="45716" anchor="ctr">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a:solidFill>
                  <a:srgbClr val="000000"/>
                </a:solidFill>
                <a:latin typeface="Times" panose="02020603050405020304" pitchFamily="18" charset="0"/>
              </a:rPr>
              <a:t>And it Changes with Chord Height affecting final surface resolution</a:t>
            </a:r>
            <a:r>
              <a:rPr lang="en-US" altLang="en-US">
                <a:solidFill>
                  <a:srgbClr val="000000"/>
                </a:solidFill>
              </a:rPr>
              <a:t> </a:t>
            </a:r>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1"/>
            <a:ext cx="54102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29000"/>
            <a:ext cx="5562600"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279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3276601"/>
            <a:ext cx="4608513"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806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5" y="1123950"/>
            <a:ext cx="33464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806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314" y="4391026"/>
            <a:ext cx="44481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88069" name="Picture 11"/>
          <p:cNvPicPr>
            <a:picLocks noChangeAspect="1" noChangeArrowheads="1"/>
          </p:cNvPicPr>
          <p:nvPr/>
        </p:nvPicPr>
        <p:blipFill>
          <a:blip r:embed="rId5">
            <a:extLst>
              <a:ext uri="{28A0092B-C50C-407E-A947-70E740481C1C}">
                <a14:useLocalDpi xmlns:a14="http://schemas.microsoft.com/office/drawing/2010/main" val="0"/>
              </a:ext>
            </a:extLst>
          </a:blip>
          <a:srcRect t="2" b="2718"/>
          <a:stretch>
            <a:fillRect/>
          </a:stretch>
        </p:blipFill>
        <p:spPr bwMode="auto">
          <a:xfrm>
            <a:off x="5076826" y="803275"/>
            <a:ext cx="490061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8070" name="Title 1"/>
          <p:cNvSpPr>
            <a:spLocks noGrp="1"/>
          </p:cNvSpPr>
          <p:nvPr>
            <p:ph type="title"/>
          </p:nvPr>
        </p:nvSpPr>
        <p:spPr bwMode="auto">
          <a:xfrm>
            <a:off x="2020888"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Bar and Tube Process Group</a:t>
            </a:r>
          </a:p>
        </p:txBody>
      </p:sp>
    </p:spTree>
    <p:extLst>
      <p:ext uri="{BB962C8B-B14F-4D97-AF65-F5344CB8AC3E}">
        <p14:creationId xmlns:p14="http://schemas.microsoft.com/office/powerpoint/2010/main" val="15612110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p:cNvPicPr>
          <p:nvPr/>
        </p:nvPicPr>
        <p:blipFill>
          <a:blip r:embed="rId2">
            <a:extLst>
              <a:ext uri="{28A0092B-C50C-407E-A947-70E740481C1C}">
                <a14:useLocalDpi xmlns:a14="http://schemas.microsoft.com/office/drawing/2010/main" val="0"/>
              </a:ext>
            </a:extLst>
          </a:blip>
          <a:srcRect t="307"/>
          <a:stretch>
            <a:fillRect/>
          </a:stretch>
        </p:blipFill>
        <p:spPr bwMode="auto">
          <a:xfrm>
            <a:off x="2590800" y="1322388"/>
            <a:ext cx="66294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itle 1"/>
          <p:cNvSpPr>
            <a:spLocks noGrp="1"/>
          </p:cNvSpPr>
          <p:nvPr>
            <p:ph type="title"/>
          </p:nvPr>
        </p:nvSpPr>
        <p:spPr bwMode="auto">
          <a:xfrm>
            <a:off x="1049337" y="179388"/>
            <a:ext cx="9864726"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t>Standard Structural Steel Shapes</a:t>
            </a:r>
            <a:r>
              <a:rPr lang="en-US" altLang="en-US" sz="2000"/>
              <a:t/>
            </a:r>
            <a:br>
              <a:rPr lang="en-US" altLang="en-US" sz="2000"/>
            </a:br>
            <a:r>
              <a:rPr lang="en-US" altLang="en-US" sz="2000"/>
              <a:t>Industry standard forms used in “Bar &amp; Tube” process group</a:t>
            </a:r>
          </a:p>
        </p:txBody>
      </p:sp>
    </p:spTree>
    <p:extLst>
      <p:ext uri="{BB962C8B-B14F-4D97-AF65-F5344CB8AC3E}">
        <p14:creationId xmlns:p14="http://schemas.microsoft.com/office/powerpoint/2010/main" val="342560075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5" y="1676400"/>
            <a:ext cx="429895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1924050" y="381000"/>
            <a:ext cx="8229600" cy="1143000"/>
          </a:xfrm>
          <a:prstGeom prst="rect">
            <a:avLst/>
          </a:prstGeom>
        </p:spPr>
        <p:txBody>
          <a:bodyPr/>
          <a:lstStyle>
            <a:lvl1pPr algn="ctr" defTabSz="1028700" rtl="0" eaLnBrk="0" fontAlgn="base" hangingPunct="0">
              <a:lnSpc>
                <a:spcPct val="90000"/>
              </a:lnSpc>
              <a:spcBef>
                <a:spcPct val="0"/>
              </a:spcBef>
              <a:spcAft>
                <a:spcPct val="0"/>
              </a:spcAft>
              <a:defRPr sz="4100" b="1">
                <a:solidFill>
                  <a:schemeClr val="tx2"/>
                </a:solidFill>
                <a:latin typeface="+mj-lt"/>
                <a:ea typeface="+mj-ea"/>
                <a:cs typeface="+mj-cs"/>
              </a:defRPr>
            </a:lvl1pPr>
            <a:lvl2pPr algn="ctr" defTabSz="1028700" rtl="0" eaLnBrk="0" fontAlgn="base" hangingPunct="0">
              <a:lnSpc>
                <a:spcPct val="90000"/>
              </a:lnSpc>
              <a:spcBef>
                <a:spcPct val="0"/>
              </a:spcBef>
              <a:spcAft>
                <a:spcPct val="0"/>
              </a:spcAft>
              <a:defRPr sz="4100" b="1">
                <a:solidFill>
                  <a:schemeClr val="tx2"/>
                </a:solidFill>
                <a:latin typeface="Arial" charset="0"/>
              </a:defRPr>
            </a:lvl2pPr>
            <a:lvl3pPr algn="ctr" defTabSz="1028700" rtl="0" eaLnBrk="0" fontAlgn="base" hangingPunct="0">
              <a:lnSpc>
                <a:spcPct val="90000"/>
              </a:lnSpc>
              <a:spcBef>
                <a:spcPct val="0"/>
              </a:spcBef>
              <a:spcAft>
                <a:spcPct val="0"/>
              </a:spcAft>
              <a:defRPr sz="4100" b="1">
                <a:solidFill>
                  <a:schemeClr val="tx2"/>
                </a:solidFill>
                <a:latin typeface="Arial" charset="0"/>
              </a:defRPr>
            </a:lvl3pPr>
            <a:lvl4pPr algn="ctr" defTabSz="1028700" rtl="0" eaLnBrk="0" fontAlgn="base" hangingPunct="0">
              <a:lnSpc>
                <a:spcPct val="90000"/>
              </a:lnSpc>
              <a:spcBef>
                <a:spcPct val="0"/>
              </a:spcBef>
              <a:spcAft>
                <a:spcPct val="0"/>
              </a:spcAft>
              <a:defRPr sz="4100" b="1">
                <a:solidFill>
                  <a:schemeClr val="tx2"/>
                </a:solidFill>
                <a:latin typeface="Arial" charset="0"/>
              </a:defRPr>
            </a:lvl4pPr>
            <a:lvl5pPr algn="ctr" defTabSz="1028700" rtl="0" eaLnBrk="0" fontAlgn="base" hangingPunct="0">
              <a:lnSpc>
                <a:spcPct val="90000"/>
              </a:lnSpc>
              <a:spcBef>
                <a:spcPct val="0"/>
              </a:spcBef>
              <a:spcAft>
                <a:spcPct val="0"/>
              </a:spcAft>
              <a:defRPr sz="4100" b="1">
                <a:solidFill>
                  <a:schemeClr val="tx2"/>
                </a:solidFill>
                <a:latin typeface="Arial" charset="0"/>
              </a:defRPr>
            </a:lvl5pPr>
            <a:lvl6pPr marL="457200" algn="ctr" defTabSz="1028700" rtl="0" fontAlgn="base">
              <a:lnSpc>
                <a:spcPct val="90000"/>
              </a:lnSpc>
              <a:spcBef>
                <a:spcPct val="0"/>
              </a:spcBef>
              <a:spcAft>
                <a:spcPct val="0"/>
              </a:spcAft>
              <a:defRPr sz="4100" b="1">
                <a:solidFill>
                  <a:schemeClr val="tx2"/>
                </a:solidFill>
                <a:latin typeface="Arial" charset="0"/>
              </a:defRPr>
            </a:lvl6pPr>
            <a:lvl7pPr marL="914400" algn="ctr" defTabSz="1028700" rtl="0" fontAlgn="base">
              <a:lnSpc>
                <a:spcPct val="90000"/>
              </a:lnSpc>
              <a:spcBef>
                <a:spcPct val="0"/>
              </a:spcBef>
              <a:spcAft>
                <a:spcPct val="0"/>
              </a:spcAft>
              <a:defRPr sz="4100" b="1">
                <a:solidFill>
                  <a:schemeClr val="tx2"/>
                </a:solidFill>
                <a:latin typeface="Arial" charset="0"/>
              </a:defRPr>
            </a:lvl7pPr>
            <a:lvl8pPr marL="1371600" algn="ctr" defTabSz="1028700" rtl="0" fontAlgn="base">
              <a:lnSpc>
                <a:spcPct val="90000"/>
              </a:lnSpc>
              <a:spcBef>
                <a:spcPct val="0"/>
              </a:spcBef>
              <a:spcAft>
                <a:spcPct val="0"/>
              </a:spcAft>
              <a:defRPr sz="4100" b="1">
                <a:solidFill>
                  <a:schemeClr val="tx2"/>
                </a:solidFill>
                <a:latin typeface="Arial" charset="0"/>
              </a:defRPr>
            </a:lvl8pPr>
            <a:lvl9pPr marL="1828800" algn="ctr" defTabSz="1028700" rtl="0" fontAlgn="base">
              <a:lnSpc>
                <a:spcPct val="90000"/>
              </a:lnSpc>
              <a:spcBef>
                <a:spcPct val="0"/>
              </a:spcBef>
              <a:spcAft>
                <a:spcPct val="0"/>
              </a:spcAft>
              <a:defRPr sz="4100" b="1">
                <a:solidFill>
                  <a:schemeClr val="tx2"/>
                </a:solidFill>
                <a:latin typeface="Arial" charset="0"/>
              </a:defRPr>
            </a:lvl9pPr>
          </a:lstStyle>
          <a:p>
            <a:pPr>
              <a:defRPr/>
            </a:pPr>
            <a:r>
              <a:rPr lang="en-US" altLang="en-US" kern="0" dirty="0">
                <a:solidFill>
                  <a:srgbClr val="081D58"/>
                </a:solidFill>
              </a:rPr>
              <a:t>Tube/Bar Bending Processes </a:t>
            </a:r>
            <a:r>
              <a:rPr lang="en-US" altLang="en-US" sz="2800" kern="0" dirty="0">
                <a:solidFill>
                  <a:srgbClr val="081D58"/>
                </a:solidFill>
              </a:rPr>
              <a:t>Bend Brake (aka Press Brake)</a:t>
            </a:r>
          </a:p>
        </p:txBody>
      </p:sp>
      <p:sp>
        <p:nvSpPr>
          <p:cNvPr id="90116" name="TextBox 2"/>
          <p:cNvSpPr txBox="1">
            <a:spLocks noChangeArrowheads="1"/>
          </p:cNvSpPr>
          <p:nvPr/>
        </p:nvSpPr>
        <p:spPr bwMode="auto">
          <a:xfrm>
            <a:off x="3200401" y="6281739"/>
            <a:ext cx="630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a:solidFill>
                  <a:srgbClr val="000000"/>
                </a:solidFill>
              </a:rPr>
              <a:t>Not suitable for Tube, only solid bar forms</a:t>
            </a:r>
          </a:p>
        </p:txBody>
      </p:sp>
    </p:spTree>
    <p:extLst>
      <p:ext uri="{BB962C8B-B14F-4D97-AF65-F5344CB8AC3E}">
        <p14:creationId xmlns:p14="http://schemas.microsoft.com/office/powerpoint/2010/main" val="11577393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otaryDrawBending.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86001" y="1219200"/>
            <a:ext cx="778192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Rotary Draw Bending</a:t>
            </a:r>
          </a:p>
        </p:txBody>
      </p:sp>
    </p:spTree>
    <p:extLst>
      <p:ext uri="{BB962C8B-B14F-4D97-AF65-F5344CB8AC3E}">
        <p14:creationId xmlns:p14="http://schemas.microsoft.com/office/powerpoint/2010/main" val="428772479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2066925" y="1371600"/>
            <a:ext cx="7772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t>An Introduction to </a:t>
            </a:r>
            <a:r>
              <a:rPr lang="en-US" altLang="en-US" smtClean="0"/>
              <a:t/>
            </a:r>
            <a:br>
              <a:rPr lang="en-US" altLang="en-US" smtClean="0"/>
            </a:br>
            <a:r>
              <a:rPr lang="en-US" altLang="en-US" sz="3600"/>
              <a:t>Design for Manufacture (DFM)</a:t>
            </a: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z="2000"/>
              <a:t>Instructor:  Mike L. Philpott</a:t>
            </a:r>
            <a:br>
              <a:rPr lang="en-US" altLang="en-US" sz="2000"/>
            </a:br>
            <a:r>
              <a:rPr lang="en-US" altLang="en-US" sz="2000"/>
              <a:t>mphilpot@illinois.edu</a:t>
            </a:r>
            <a:r>
              <a:rPr lang="en-US" altLang="en-US" smtClean="0"/>
              <a:t/>
            </a:r>
            <a:br>
              <a:rPr lang="en-US" altLang="en-US" smtClean="0"/>
            </a:br>
            <a:endParaRPr lang="en-US" altLang="en-US" smtClean="0"/>
          </a:p>
        </p:txBody>
      </p:sp>
      <p:sp>
        <p:nvSpPr>
          <p:cNvPr id="3075" name="Subtitle 2"/>
          <p:cNvSpPr>
            <a:spLocks noGrp="1"/>
          </p:cNvSpPr>
          <p:nvPr>
            <p:ph type="subTitle" idx="1"/>
          </p:nvPr>
        </p:nvSpPr>
        <p:spPr bwMode="auto">
          <a:xfrm>
            <a:off x="3451225" y="2286000"/>
            <a:ext cx="50292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b="0" dirty="0">
                <a:solidFill>
                  <a:schemeClr val="bg2"/>
                </a:solidFill>
              </a:rPr>
              <a:t>and our core manufacturing processes:</a:t>
            </a:r>
          </a:p>
          <a:p>
            <a:pPr marL="1257300" lvl="2" indent="-342900" algn="l">
              <a:buFont typeface="Arial" panose="020B0604020202020204" pitchFamily="34" charset="0"/>
              <a:buChar char="•"/>
              <a:defRPr/>
            </a:pPr>
            <a:r>
              <a:rPr lang="en-US" altLang="en-US" b="0" dirty="0" smtClean="0"/>
              <a:t>Plastic Molding</a:t>
            </a:r>
          </a:p>
          <a:p>
            <a:pPr marL="1257300" lvl="2" indent="-342900" algn="l">
              <a:buFont typeface="Arial" panose="020B0604020202020204" pitchFamily="34" charset="0"/>
              <a:buChar char="•"/>
              <a:defRPr/>
            </a:pPr>
            <a:r>
              <a:rPr lang="en-US" altLang="en-US" b="0" dirty="0" smtClean="0"/>
              <a:t>Sheet Metal</a:t>
            </a:r>
          </a:p>
          <a:p>
            <a:pPr marL="1257300" lvl="2" indent="-342900" algn="l">
              <a:buFont typeface="Arial" panose="020B0604020202020204" pitchFamily="34" charset="0"/>
              <a:buChar char="•"/>
              <a:defRPr/>
            </a:pPr>
            <a:r>
              <a:rPr lang="en-US" altLang="en-US" b="0" dirty="0"/>
              <a:t>Rapid Prototyping/3D Printing</a:t>
            </a:r>
          </a:p>
          <a:p>
            <a:pPr marL="1257300" lvl="2" indent="-342900" algn="l">
              <a:buFont typeface="Arial" panose="020B0604020202020204" pitchFamily="34" charset="0"/>
              <a:buChar char="•"/>
              <a:defRPr/>
            </a:pPr>
            <a:r>
              <a:rPr lang="en-US" altLang="en-US" b="0" dirty="0" smtClean="0"/>
              <a:t>Bar </a:t>
            </a:r>
            <a:r>
              <a:rPr lang="en-US" altLang="en-US" b="0" dirty="0"/>
              <a:t>&amp; </a:t>
            </a:r>
            <a:r>
              <a:rPr lang="en-US" altLang="en-US" b="0" dirty="0" smtClean="0"/>
              <a:t>Tube Fabrication</a:t>
            </a:r>
          </a:p>
          <a:p>
            <a:pPr marL="1257300" lvl="2" indent="-342900" algn="l">
              <a:buFont typeface="Arial" panose="020B0604020202020204" pitchFamily="34" charset="0"/>
              <a:buChar char="•"/>
              <a:defRPr/>
            </a:pPr>
            <a:r>
              <a:rPr lang="en-US" altLang="en-US" b="0" dirty="0" smtClean="0"/>
              <a:t>Metal Casting</a:t>
            </a:r>
          </a:p>
          <a:p>
            <a:pPr marL="1257300" lvl="2" indent="-342900" algn="l">
              <a:buFont typeface="Arial" panose="020B0604020202020204" pitchFamily="34" charset="0"/>
              <a:buChar char="•"/>
              <a:defRPr/>
            </a:pPr>
            <a:r>
              <a:rPr lang="en-US" altLang="en-US" b="0" dirty="0" smtClean="0"/>
              <a:t>Machining</a:t>
            </a:r>
            <a:endParaRPr lang="en-US" altLang="en-US" b="0" dirty="0"/>
          </a:p>
          <a:p>
            <a:pPr marL="342900" indent="-342900">
              <a:buFont typeface="Arial" panose="020B0604020202020204" pitchFamily="34" charset="0"/>
              <a:buChar char="•"/>
              <a:defRPr/>
            </a:pPr>
            <a:endParaRPr lang="en-US" altLang="en-US" sz="2400" b="0" dirty="0"/>
          </a:p>
        </p:txBody>
      </p:sp>
      <p:sp>
        <p:nvSpPr>
          <p:cNvPr id="5124" name="Rectangle 1095"/>
          <p:cNvSpPr>
            <a:spLocks noChangeArrowheads="1"/>
          </p:cNvSpPr>
          <p:nvPr/>
        </p:nvSpPr>
        <p:spPr bwMode="auto">
          <a:xfrm flipH="1">
            <a:off x="1524000" y="0"/>
            <a:ext cx="9144000" cy="9144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pic>
        <p:nvPicPr>
          <p:cNvPr id="5125" name="Picture 1096" descr="department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12726"/>
            <a:ext cx="1981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097" descr="university_nam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769" t="11736"/>
          <a:stretch>
            <a:fillRect/>
          </a:stretch>
        </p:blipFill>
        <p:spPr bwMode="auto">
          <a:xfrm>
            <a:off x="5572125" y="171450"/>
            <a:ext cx="381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98" descr="header"/>
          <p:cNvPicPr>
            <a:picLocks noChangeAspect="1" noChangeArrowheads="1"/>
          </p:cNvPicPr>
          <p:nvPr/>
        </p:nvPicPr>
        <p:blipFill>
          <a:blip r:embed="rId4">
            <a:extLst>
              <a:ext uri="{28A0092B-C50C-407E-A947-70E740481C1C}">
                <a14:useLocalDpi xmlns:a14="http://schemas.microsoft.com/office/drawing/2010/main" val="0"/>
              </a:ext>
            </a:extLst>
          </a:blip>
          <a:srcRect l="450" t="2069" r="2702" b="2071"/>
          <a:stretch>
            <a:fillRect/>
          </a:stretch>
        </p:blipFill>
        <p:spPr bwMode="auto">
          <a:xfrm>
            <a:off x="3276600" y="0"/>
            <a:ext cx="2120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99" descr="m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2675" y="0"/>
            <a:ext cx="213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100"/>
          <p:cNvSpPr txBox="1">
            <a:spLocks noChangeArrowheads="1"/>
          </p:cNvSpPr>
          <p:nvPr/>
        </p:nvSpPr>
        <p:spPr bwMode="auto">
          <a:xfrm>
            <a:off x="1609725" y="171451"/>
            <a:ext cx="17526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fontAlgn="base">
              <a:lnSpc>
                <a:spcPct val="80000"/>
              </a:lnSpc>
              <a:spcBef>
                <a:spcPct val="0"/>
              </a:spcBef>
              <a:spcAft>
                <a:spcPct val="0"/>
              </a:spcAft>
              <a:buFont typeface="Wingdings" panose="05000000000000000000" pitchFamily="2" charset="2"/>
              <a:buNone/>
            </a:pPr>
            <a:r>
              <a:rPr lang="en-US" altLang="en-US" sz="2000" b="1">
                <a:solidFill>
                  <a:srgbClr val="000000"/>
                </a:solidFill>
                <a:latin typeface="Arial Black" panose="020B0A04020102020204" pitchFamily="34" charset="0"/>
              </a:rPr>
              <a:t>ME170</a:t>
            </a:r>
          </a:p>
          <a:p>
            <a:pPr algn="ctr" fontAlgn="base">
              <a:lnSpc>
                <a:spcPct val="80000"/>
              </a:lnSpc>
              <a:spcBef>
                <a:spcPct val="0"/>
              </a:spcBef>
              <a:spcAft>
                <a:spcPct val="0"/>
              </a:spcAft>
              <a:buFont typeface="Wingdings" panose="05000000000000000000" pitchFamily="2" charset="2"/>
              <a:buNone/>
            </a:pPr>
            <a:r>
              <a:rPr lang="en-US" altLang="en-US" b="1">
                <a:solidFill>
                  <a:srgbClr val="000000"/>
                </a:solidFill>
                <a:latin typeface="Arial" panose="020B0604020202020204" pitchFamily="34" charset="0"/>
              </a:rPr>
              <a:t>CAD</a:t>
            </a:r>
          </a:p>
        </p:txBody>
      </p:sp>
      <p:sp>
        <p:nvSpPr>
          <p:cNvPr id="2" name="Rectangle 1"/>
          <p:cNvSpPr/>
          <p:nvPr/>
        </p:nvSpPr>
        <p:spPr bwMode="auto">
          <a:xfrm>
            <a:off x="3746810" y="3657600"/>
            <a:ext cx="4928839" cy="880946"/>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1382060" y="3897868"/>
            <a:ext cx="2364750" cy="369332"/>
          </a:xfrm>
          <a:prstGeom prst="rect">
            <a:avLst/>
          </a:prstGeom>
          <a:noFill/>
        </p:spPr>
        <p:txBody>
          <a:bodyPr wrap="none" rtlCol="0">
            <a:spAutoFit/>
          </a:bodyPr>
          <a:lstStyle/>
          <a:p>
            <a:r>
              <a:rPr lang="en-US" dirty="0" smtClean="0">
                <a:solidFill>
                  <a:srgbClr val="C00000"/>
                </a:solidFill>
              </a:rPr>
              <a:t>Covering these today</a:t>
            </a:r>
            <a:endParaRPr lang="en-US" dirty="0">
              <a:solidFill>
                <a:srgbClr val="C00000"/>
              </a:solidFill>
            </a:endParaRPr>
          </a:p>
        </p:txBody>
      </p:sp>
    </p:spTree>
    <p:extLst>
      <p:ext uri="{BB962C8B-B14F-4D97-AF65-F5344CB8AC3E}">
        <p14:creationId xmlns:p14="http://schemas.microsoft.com/office/powerpoint/2010/main" val="20883862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Rotary Draw Bending </a:t>
            </a:r>
            <a:br>
              <a:rPr lang="en-US" altLang="en-US" smtClean="0"/>
            </a:br>
            <a:r>
              <a:rPr lang="en-US" altLang="en-US" sz="2800"/>
              <a:t>with Mandrel</a:t>
            </a:r>
          </a:p>
        </p:txBody>
      </p:sp>
      <p:sp>
        <p:nvSpPr>
          <p:cNvPr id="93187" name="TextBox 5"/>
          <p:cNvSpPr txBox="1">
            <a:spLocks noChangeArrowheads="1"/>
          </p:cNvSpPr>
          <p:nvPr/>
        </p:nvSpPr>
        <p:spPr bwMode="auto">
          <a:xfrm>
            <a:off x="3200401" y="6281739"/>
            <a:ext cx="5732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a:solidFill>
                  <a:srgbClr val="000000"/>
                </a:solidFill>
              </a:rPr>
              <a:t>Reduces crushing of inner bend radius</a:t>
            </a:r>
          </a:p>
        </p:txBody>
      </p:sp>
      <p:pic>
        <p:nvPicPr>
          <p:cNvPr id="4" name="rotaryDrawMandrel.mp4">
            <a:hlinkClick r:id="" action="ppaction://media"/>
          </p:cNvPr>
          <p:cNvPicPr>
            <a:picLocks noGrp="1" noRot="1" noChangeAspect="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048000" y="1292226"/>
            <a:ext cx="6484938" cy="498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23947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2030413"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High Speed Wire Forming</a:t>
            </a:r>
            <a:br>
              <a:rPr lang="en-US" altLang="en-US" smtClean="0"/>
            </a:br>
            <a:endParaRPr lang="en-US" altLang="en-US" sz="2800"/>
          </a:p>
        </p:txBody>
      </p:sp>
      <p:pic>
        <p:nvPicPr>
          <p:cNvPr id="95235"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1905000"/>
            <a:ext cx="79375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6835783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whitesellgroup.com/wp-content/uploads/2015/12/CNC-Wireforms-and-Tube-Forms-1024x6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85359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2"/>
          <p:cNvSpPr>
            <a:spLocks noGrp="1" noChangeArrowheads="1"/>
          </p:cNvSpPr>
          <p:nvPr>
            <p:ph type="title"/>
          </p:nvPr>
        </p:nvSpPr>
        <p:spPr bwMode="auto">
          <a:xfrm>
            <a:off x="1982788"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Wire Form Examples</a:t>
            </a:r>
            <a:endParaRPr lang="en-US" altLang="en-US" sz="2800"/>
          </a:p>
        </p:txBody>
      </p:sp>
    </p:spTree>
    <p:extLst>
      <p:ext uri="{BB962C8B-B14F-4D97-AF65-F5344CB8AC3E}">
        <p14:creationId xmlns:p14="http://schemas.microsoft.com/office/powerpoint/2010/main" val="35381320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Tube Laser Process</a:t>
            </a:r>
          </a:p>
        </p:txBody>
      </p:sp>
      <p:pic>
        <p:nvPicPr>
          <p:cNvPr id="4" name="tubeLaser.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7589838"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4001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9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Rectangular/Square Tube </a:t>
            </a:r>
            <a:br>
              <a:rPr lang="en-US" altLang="en-US" smtClean="0"/>
            </a:br>
            <a:r>
              <a:rPr lang="en-US" altLang="en-US" sz="3200"/>
              <a:t>laser cut hand bending</a:t>
            </a:r>
          </a:p>
        </p:txBody>
      </p:sp>
      <p:pic>
        <p:nvPicPr>
          <p:cNvPr id="983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810001"/>
            <a:ext cx="381952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830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524000"/>
            <a:ext cx="59340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0642402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43400"/>
            <a:ext cx="27130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933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Rectangular/Square Tube </a:t>
            </a:r>
            <a:br>
              <a:rPr lang="en-US" altLang="en-US" smtClean="0"/>
            </a:br>
            <a:r>
              <a:rPr lang="en-US" altLang="en-US" sz="2400"/>
              <a:t>Laser Cut - Creative Weldless Connections</a:t>
            </a:r>
            <a:endParaRPr lang="en-US" altLang="en-US" smtClean="0"/>
          </a:p>
        </p:txBody>
      </p:sp>
      <p:pic>
        <p:nvPicPr>
          <p:cNvPr id="9933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62401"/>
            <a:ext cx="3932238"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406526"/>
            <a:ext cx="45720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7611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Punching Process </a:t>
            </a:r>
            <a:br>
              <a:rPr lang="en-US" altLang="en-US" smtClean="0"/>
            </a:br>
            <a:r>
              <a:rPr lang="en-US" altLang="en-US" sz="3200"/>
              <a:t>Tube Punching</a:t>
            </a:r>
          </a:p>
        </p:txBody>
      </p:sp>
      <p:pic>
        <p:nvPicPr>
          <p:cNvPr id="1003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828800"/>
            <a:ext cx="541020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007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Punching Process </a:t>
            </a:r>
            <a:br>
              <a:rPr lang="en-US" altLang="en-US" smtClean="0"/>
            </a:br>
            <a:r>
              <a:rPr lang="en-US" altLang="en-US" sz="3200"/>
              <a:t>Bar Punching</a:t>
            </a:r>
          </a:p>
        </p:txBody>
      </p:sp>
      <p:pic>
        <p:nvPicPr>
          <p:cNvPr id="1024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1752601"/>
            <a:ext cx="4310063"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5816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End Forming Processes</a:t>
            </a:r>
          </a:p>
        </p:txBody>
      </p:sp>
      <p:sp>
        <p:nvSpPr>
          <p:cNvPr id="104451" name="Text Box 11"/>
          <p:cNvSpPr txBox="1">
            <a:spLocks noChangeArrowheads="1"/>
          </p:cNvSpPr>
          <p:nvPr/>
        </p:nvSpPr>
        <p:spPr bwMode="auto">
          <a:xfrm>
            <a:off x="1828801" y="838201"/>
            <a:ext cx="9428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Reduction</a:t>
            </a:r>
          </a:p>
        </p:txBody>
      </p:sp>
      <p:sp>
        <p:nvSpPr>
          <p:cNvPr id="104452" name="Text Box 12"/>
          <p:cNvSpPr txBox="1">
            <a:spLocks noChangeArrowheads="1"/>
          </p:cNvSpPr>
          <p:nvPr/>
        </p:nvSpPr>
        <p:spPr bwMode="auto">
          <a:xfrm>
            <a:off x="8528051" y="838201"/>
            <a:ext cx="8723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Flanging</a:t>
            </a:r>
          </a:p>
        </p:txBody>
      </p:sp>
      <p:sp>
        <p:nvSpPr>
          <p:cNvPr id="104453" name="Text Box 14"/>
          <p:cNvSpPr txBox="1">
            <a:spLocks noChangeArrowheads="1"/>
          </p:cNvSpPr>
          <p:nvPr/>
        </p:nvSpPr>
        <p:spPr bwMode="auto">
          <a:xfrm>
            <a:off x="3505201" y="838201"/>
            <a:ext cx="9829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Expansion</a:t>
            </a:r>
          </a:p>
        </p:txBody>
      </p:sp>
      <p:sp>
        <p:nvSpPr>
          <p:cNvPr id="104454" name="Text Box 15"/>
          <p:cNvSpPr txBox="1">
            <a:spLocks noChangeArrowheads="1"/>
          </p:cNvSpPr>
          <p:nvPr/>
        </p:nvSpPr>
        <p:spPr bwMode="auto">
          <a:xfrm>
            <a:off x="1828801" y="2819401"/>
            <a:ext cx="9621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Flattening</a:t>
            </a:r>
          </a:p>
        </p:txBody>
      </p:sp>
      <p:sp>
        <p:nvSpPr>
          <p:cNvPr id="104455" name="Text Box 17"/>
          <p:cNvSpPr txBox="1">
            <a:spLocks noChangeArrowheads="1"/>
          </p:cNvSpPr>
          <p:nvPr/>
        </p:nvSpPr>
        <p:spPr bwMode="auto">
          <a:xfrm>
            <a:off x="5181600" y="838201"/>
            <a:ext cx="10823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Chamfering</a:t>
            </a:r>
          </a:p>
        </p:txBody>
      </p:sp>
      <p:sp>
        <p:nvSpPr>
          <p:cNvPr id="104456" name="Text Box 18"/>
          <p:cNvSpPr txBox="1">
            <a:spLocks noChangeArrowheads="1"/>
          </p:cNvSpPr>
          <p:nvPr/>
        </p:nvSpPr>
        <p:spPr bwMode="auto">
          <a:xfrm>
            <a:off x="3505201" y="2819401"/>
            <a:ext cx="8435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Forming</a:t>
            </a:r>
          </a:p>
        </p:txBody>
      </p:sp>
      <p:sp>
        <p:nvSpPr>
          <p:cNvPr id="104457" name="Text Box 19"/>
          <p:cNvSpPr txBox="1">
            <a:spLocks noChangeArrowheads="1"/>
          </p:cNvSpPr>
          <p:nvPr/>
        </p:nvSpPr>
        <p:spPr bwMode="auto">
          <a:xfrm>
            <a:off x="6781800" y="838200"/>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Flaring</a:t>
            </a:r>
          </a:p>
        </p:txBody>
      </p:sp>
      <p:pic>
        <p:nvPicPr>
          <p:cNvPr id="104458" name="Picture 21" descr="en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1" y="1143001"/>
            <a:ext cx="1247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9" name="Picture 22" descr="en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43001"/>
            <a:ext cx="12763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23" descr="en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1" y="1143000"/>
            <a:ext cx="12477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1" name="Picture 24" descr="end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1" y="1143000"/>
            <a:ext cx="12477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2" name="Picture 25" descr="end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1" y="1114426"/>
            <a:ext cx="1247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3" name="Picture 26" descr="flat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124200"/>
            <a:ext cx="12382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4" name="Picture 28" descr="flat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133726"/>
            <a:ext cx="12382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3352800"/>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66" name="Text Box 13"/>
          <p:cNvSpPr txBox="1">
            <a:spLocks noChangeArrowheads="1"/>
          </p:cNvSpPr>
          <p:nvPr/>
        </p:nvSpPr>
        <p:spPr bwMode="auto">
          <a:xfrm>
            <a:off x="3438526" y="4762501"/>
            <a:ext cx="8723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Notching</a:t>
            </a:r>
          </a:p>
        </p:txBody>
      </p:sp>
      <p:sp>
        <p:nvSpPr>
          <p:cNvPr id="104467" name="Text Box 20"/>
          <p:cNvSpPr txBox="1">
            <a:spLocks noChangeArrowheads="1"/>
          </p:cNvSpPr>
          <p:nvPr/>
        </p:nvSpPr>
        <p:spPr bwMode="auto">
          <a:xfrm>
            <a:off x="1838326" y="4762501"/>
            <a:ext cx="7617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400" b="1">
                <a:solidFill>
                  <a:srgbClr val="000000"/>
                </a:solidFill>
              </a:rPr>
              <a:t>Slotting</a:t>
            </a:r>
          </a:p>
        </p:txBody>
      </p:sp>
      <p:pic>
        <p:nvPicPr>
          <p:cNvPr id="104468" name="Picture 27" descr="slot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14726" y="5067301"/>
            <a:ext cx="12668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9" name="Picture 29" descr="slot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2126" y="5067301"/>
            <a:ext cx="13049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215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15240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Circular Sawing Video</a:t>
            </a:r>
            <a:br>
              <a:rPr lang="en-US" altLang="en-US" smtClean="0"/>
            </a:br>
            <a:r>
              <a:rPr lang="en-US" altLang="en-US" sz="2400"/>
              <a:t>Multiple Parts - Bundling</a:t>
            </a:r>
          </a:p>
        </p:txBody>
      </p:sp>
      <p:pic>
        <p:nvPicPr>
          <p:cNvPr id="200710" name="Sawing01.mpeg">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3048000" y="1600200"/>
            <a:ext cx="6019800" cy="451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2592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441" fill="hold"/>
                                        <p:tgtEl>
                                          <p:spTgt spid="2007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0710"/>
                </p:tgtEl>
              </p:cMediaNode>
            </p:video>
            <p:seq concurrent="1" nextAc="seek">
              <p:cTn id="8" restart="whenNotActive" fill="hold" evtFilter="cancelBubble" nodeType="interactiveSeq">
                <p:stCondLst>
                  <p:cond evt="onClick" delay="0">
                    <p:tgtEl>
                      <p:spTgt spid="2007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00710"/>
                                        </p:tgtEl>
                                      </p:cBhvr>
                                    </p:cmd>
                                  </p:childTnLst>
                                </p:cTn>
                              </p:par>
                            </p:childTnLst>
                          </p:cTn>
                        </p:par>
                      </p:childTnLst>
                    </p:cTn>
                  </p:par>
                </p:childTnLst>
              </p:cTn>
              <p:nextCondLst>
                <p:cond evt="onClick" delay="0">
                  <p:tgtEl>
                    <p:spTgt spid="20071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4" y="3654425"/>
            <a:ext cx="44291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088" y="304800"/>
            <a:ext cx="3962400" cy="2762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614" y="3586163"/>
            <a:ext cx="4262437" cy="3105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Title 1"/>
          <p:cNvSpPr>
            <a:spLocks noGrp="1"/>
          </p:cNvSpPr>
          <p:nvPr>
            <p:ph type="title"/>
          </p:nvPr>
        </p:nvSpPr>
        <p:spPr bwMode="auto">
          <a:xfrm>
            <a:off x="1905000" y="942976"/>
            <a:ext cx="4110038" cy="809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t>Rapid Prototyping</a:t>
            </a:r>
            <a:br>
              <a:rPr lang="en-US" altLang="en-US" sz="3200"/>
            </a:br>
            <a:r>
              <a:rPr lang="en-US" altLang="en-US" sz="3200"/>
              <a:t>Principles</a:t>
            </a:r>
            <a:br>
              <a:rPr lang="en-US" altLang="en-US" sz="3200"/>
            </a:br>
            <a:r>
              <a:rPr lang="en-US" altLang="en-US" sz="2400" i="1">
                <a:solidFill>
                  <a:srgbClr val="FF0000"/>
                </a:solidFill>
                <a:hlinkClick r:id="rId5"/>
              </a:rPr>
              <a:t>http://www.quickparts.com</a:t>
            </a:r>
            <a:r>
              <a:rPr lang="en-US" altLang="en-US" sz="2400" i="1">
                <a:solidFill>
                  <a:srgbClr val="FF0000"/>
                </a:solidFill>
              </a:rPr>
              <a:t/>
            </a:r>
            <a:br>
              <a:rPr lang="en-US" altLang="en-US" sz="2400" i="1">
                <a:solidFill>
                  <a:srgbClr val="FF0000"/>
                </a:solidFill>
              </a:rPr>
            </a:br>
            <a:r>
              <a:rPr lang="en-US" altLang="en-US" sz="2400" i="1">
                <a:solidFill>
                  <a:srgbClr val="FF0000"/>
                </a:solidFill>
                <a:hlinkClick r:id="rId6"/>
              </a:rPr>
              <a:t>MechSE Rapid Prototyping Lab</a:t>
            </a:r>
            <a:endParaRPr lang="en-US" altLang="en-US" sz="2400" i="1">
              <a:solidFill>
                <a:srgbClr val="FF0000"/>
              </a:solidFill>
            </a:endParaRPr>
          </a:p>
        </p:txBody>
      </p:sp>
      <p:sp>
        <p:nvSpPr>
          <p:cNvPr id="70662" name="Title 1"/>
          <p:cNvSpPr txBox="1">
            <a:spLocks/>
          </p:cNvSpPr>
          <p:nvPr/>
        </p:nvSpPr>
        <p:spPr bwMode="auto">
          <a:xfrm>
            <a:off x="1741488" y="3368676"/>
            <a:ext cx="1981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8700">
              <a:defRPr sz="2800" i="1">
                <a:solidFill>
                  <a:schemeClr val="tx1"/>
                </a:solidFill>
                <a:latin typeface="Times New Roman" panose="02020603050405020304" pitchFamily="18" charset="0"/>
              </a:defRPr>
            </a:lvl1pPr>
            <a:lvl2pPr marL="742950" indent="-285750" defTabSz="1028700">
              <a:defRPr sz="2800" i="1">
                <a:solidFill>
                  <a:schemeClr val="tx1"/>
                </a:solidFill>
                <a:latin typeface="Times New Roman" panose="02020603050405020304" pitchFamily="18" charset="0"/>
              </a:defRPr>
            </a:lvl2pPr>
            <a:lvl3pPr marL="1143000" indent="-228600" defTabSz="1028700">
              <a:defRPr sz="2800" i="1">
                <a:solidFill>
                  <a:schemeClr val="tx1"/>
                </a:solidFill>
                <a:latin typeface="Times New Roman" panose="02020603050405020304" pitchFamily="18" charset="0"/>
              </a:defRPr>
            </a:lvl3pPr>
            <a:lvl4pPr marL="1600200" indent="-228600" defTabSz="1028700">
              <a:defRPr sz="2800" i="1">
                <a:solidFill>
                  <a:schemeClr val="tx1"/>
                </a:solidFill>
                <a:latin typeface="Times New Roman" panose="02020603050405020304" pitchFamily="18" charset="0"/>
              </a:defRPr>
            </a:lvl4pPr>
            <a:lvl5pPr marL="2057400" indent="-228600" defTabSz="1028700">
              <a:defRPr sz="2800" i="1">
                <a:solidFill>
                  <a:schemeClr val="tx1"/>
                </a:solidFill>
                <a:latin typeface="Times New Roman" panose="02020603050405020304" pitchFamily="18" charset="0"/>
              </a:defRPr>
            </a:lvl5pPr>
            <a:lvl6pPr marL="2514600" indent="-228600" defTabSz="10287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10287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10287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10287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lnSpc>
                <a:spcPct val="90000"/>
              </a:lnSpc>
              <a:spcBef>
                <a:spcPct val="0"/>
              </a:spcBef>
              <a:spcAft>
                <a:spcPct val="0"/>
              </a:spcAft>
            </a:pPr>
            <a:r>
              <a:rPr lang="en-US" altLang="en-US" sz="2400" b="1">
                <a:solidFill>
                  <a:srgbClr val="081D58"/>
                </a:solidFill>
                <a:latin typeface="Arial" panose="020B0604020202020204" pitchFamily="34" charset="0"/>
              </a:rPr>
              <a:t>SLS</a:t>
            </a:r>
          </a:p>
        </p:txBody>
      </p:sp>
      <p:sp>
        <p:nvSpPr>
          <p:cNvPr id="70663" name="Title 1"/>
          <p:cNvSpPr txBox="1">
            <a:spLocks/>
          </p:cNvSpPr>
          <p:nvPr/>
        </p:nvSpPr>
        <p:spPr bwMode="auto">
          <a:xfrm>
            <a:off x="4440239" y="457201"/>
            <a:ext cx="27574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8700">
              <a:defRPr sz="2800" i="1">
                <a:solidFill>
                  <a:schemeClr val="tx1"/>
                </a:solidFill>
                <a:latin typeface="Times New Roman" panose="02020603050405020304" pitchFamily="18" charset="0"/>
              </a:defRPr>
            </a:lvl1pPr>
            <a:lvl2pPr marL="742950" indent="-285750" defTabSz="1028700">
              <a:defRPr sz="2800" i="1">
                <a:solidFill>
                  <a:schemeClr val="tx1"/>
                </a:solidFill>
                <a:latin typeface="Times New Roman" panose="02020603050405020304" pitchFamily="18" charset="0"/>
              </a:defRPr>
            </a:lvl2pPr>
            <a:lvl3pPr marL="1143000" indent="-228600" defTabSz="1028700">
              <a:defRPr sz="2800" i="1">
                <a:solidFill>
                  <a:schemeClr val="tx1"/>
                </a:solidFill>
                <a:latin typeface="Times New Roman" panose="02020603050405020304" pitchFamily="18" charset="0"/>
              </a:defRPr>
            </a:lvl3pPr>
            <a:lvl4pPr marL="1600200" indent="-228600" defTabSz="1028700">
              <a:defRPr sz="2800" i="1">
                <a:solidFill>
                  <a:schemeClr val="tx1"/>
                </a:solidFill>
                <a:latin typeface="Times New Roman" panose="02020603050405020304" pitchFamily="18" charset="0"/>
              </a:defRPr>
            </a:lvl4pPr>
            <a:lvl5pPr marL="2057400" indent="-228600" defTabSz="1028700">
              <a:defRPr sz="2800" i="1">
                <a:solidFill>
                  <a:schemeClr val="tx1"/>
                </a:solidFill>
                <a:latin typeface="Times New Roman" panose="02020603050405020304" pitchFamily="18" charset="0"/>
              </a:defRPr>
            </a:lvl5pPr>
            <a:lvl6pPr marL="2514600" indent="-228600" defTabSz="10287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10287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10287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10287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lnSpc>
                <a:spcPct val="90000"/>
              </a:lnSpc>
              <a:spcBef>
                <a:spcPct val="0"/>
              </a:spcBef>
              <a:spcAft>
                <a:spcPct val="0"/>
              </a:spcAft>
            </a:pPr>
            <a:r>
              <a:rPr lang="en-US" altLang="en-US" sz="2400" b="1">
                <a:solidFill>
                  <a:srgbClr val="081D58"/>
                </a:solidFill>
                <a:latin typeface="Arial" panose="020B0604020202020204" pitchFamily="34" charset="0"/>
              </a:rPr>
              <a:t>SLA</a:t>
            </a:r>
          </a:p>
        </p:txBody>
      </p:sp>
      <p:sp>
        <p:nvSpPr>
          <p:cNvPr id="70664" name="Title 1"/>
          <p:cNvSpPr txBox="1">
            <a:spLocks/>
          </p:cNvSpPr>
          <p:nvPr/>
        </p:nvSpPr>
        <p:spPr bwMode="auto">
          <a:xfrm>
            <a:off x="4440239" y="3146426"/>
            <a:ext cx="27574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8700">
              <a:defRPr sz="2800" i="1">
                <a:solidFill>
                  <a:schemeClr val="tx1"/>
                </a:solidFill>
                <a:latin typeface="Times New Roman" panose="02020603050405020304" pitchFamily="18" charset="0"/>
              </a:defRPr>
            </a:lvl1pPr>
            <a:lvl2pPr marL="742950" indent="-285750" defTabSz="1028700">
              <a:defRPr sz="2800" i="1">
                <a:solidFill>
                  <a:schemeClr val="tx1"/>
                </a:solidFill>
                <a:latin typeface="Times New Roman" panose="02020603050405020304" pitchFamily="18" charset="0"/>
              </a:defRPr>
            </a:lvl2pPr>
            <a:lvl3pPr marL="1143000" indent="-228600" defTabSz="1028700">
              <a:defRPr sz="2800" i="1">
                <a:solidFill>
                  <a:schemeClr val="tx1"/>
                </a:solidFill>
                <a:latin typeface="Times New Roman" panose="02020603050405020304" pitchFamily="18" charset="0"/>
              </a:defRPr>
            </a:lvl3pPr>
            <a:lvl4pPr marL="1600200" indent="-228600" defTabSz="1028700">
              <a:defRPr sz="2800" i="1">
                <a:solidFill>
                  <a:schemeClr val="tx1"/>
                </a:solidFill>
                <a:latin typeface="Times New Roman" panose="02020603050405020304" pitchFamily="18" charset="0"/>
              </a:defRPr>
            </a:lvl4pPr>
            <a:lvl5pPr marL="2057400" indent="-228600" defTabSz="1028700">
              <a:defRPr sz="2800" i="1">
                <a:solidFill>
                  <a:schemeClr val="tx1"/>
                </a:solidFill>
                <a:latin typeface="Times New Roman" panose="02020603050405020304" pitchFamily="18" charset="0"/>
              </a:defRPr>
            </a:lvl5pPr>
            <a:lvl6pPr marL="2514600" indent="-228600" defTabSz="10287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10287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10287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10287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lnSpc>
                <a:spcPct val="90000"/>
              </a:lnSpc>
              <a:spcBef>
                <a:spcPct val="0"/>
              </a:spcBef>
              <a:spcAft>
                <a:spcPct val="0"/>
              </a:spcAft>
            </a:pPr>
            <a:r>
              <a:rPr lang="en-US" altLang="en-US" sz="2400" b="1" dirty="0" smtClean="0">
                <a:solidFill>
                  <a:srgbClr val="081D58"/>
                </a:solidFill>
                <a:latin typeface="Arial" panose="020B0604020202020204" pitchFamily="34" charset="0"/>
              </a:rPr>
              <a:t>Inkjet Printing</a:t>
            </a:r>
            <a:endParaRPr lang="en-US" altLang="en-US" sz="2400" b="1" dirty="0">
              <a:solidFill>
                <a:srgbClr val="081D58"/>
              </a:solidFill>
              <a:latin typeface="Arial" panose="020B0604020202020204" pitchFamily="34" charset="0"/>
            </a:endParaRPr>
          </a:p>
        </p:txBody>
      </p:sp>
    </p:spTree>
    <p:extLst>
      <p:ext uri="{BB962C8B-B14F-4D97-AF65-F5344CB8AC3E}">
        <p14:creationId xmlns:p14="http://schemas.microsoft.com/office/powerpoint/2010/main" val="156754146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Tube/Bar Bending Processes </a:t>
            </a:r>
            <a:r>
              <a:rPr lang="en-US" altLang="en-US" sz="2800"/>
              <a:t>Compression/Ram Bending</a:t>
            </a:r>
          </a:p>
        </p:txBody>
      </p:sp>
      <p:pic>
        <p:nvPicPr>
          <p:cNvPr id="1085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1"/>
            <a:ext cx="70294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1593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xfrm>
            <a:off x="2152650" y="1200151"/>
            <a:ext cx="8058150" cy="48863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40" tIns="47620" rIns="95240" bIns="47620" numCol="1" anchor="t" anchorCtr="0" compatLnSpc="1">
            <a:prstTxWarp prst="textNoShape">
              <a:avLst/>
            </a:prstTxWarp>
          </a:bodyPr>
          <a:lstStyle/>
          <a:p>
            <a:pPr>
              <a:lnSpc>
                <a:spcPct val="80000"/>
              </a:lnSpc>
            </a:pPr>
            <a:r>
              <a:rPr lang="en-US" altLang="en-US" sz="2300">
                <a:solidFill>
                  <a:schemeClr val="bg2"/>
                </a:solidFill>
              </a:rPr>
              <a:t>StereoLithography (STL)</a:t>
            </a:r>
          </a:p>
          <a:p>
            <a:pPr>
              <a:lnSpc>
                <a:spcPct val="80000"/>
              </a:lnSpc>
            </a:pPr>
            <a:r>
              <a:rPr lang="en-US" altLang="en-US" sz="2300">
                <a:solidFill>
                  <a:schemeClr val="tx2"/>
                </a:solidFill>
              </a:rPr>
              <a:t>Selective Laser Sintering (SLS)</a:t>
            </a:r>
          </a:p>
          <a:p>
            <a:pPr>
              <a:lnSpc>
                <a:spcPct val="80000"/>
              </a:lnSpc>
            </a:pPr>
            <a:r>
              <a:rPr lang="en-US" altLang="en-US" sz="2300">
                <a:solidFill>
                  <a:srgbClr val="002060"/>
                </a:solidFill>
              </a:rPr>
              <a:t>Fused Deposition Modeling (FDM)</a:t>
            </a:r>
          </a:p>
          <a:p>
            <a:pPr>
              <a:lnSpc>
                <a:spcPct val="80000"/>
              </a:lnSpc>
            </a:pPr>
            <a:r>
              <a:rPr lang="en-US" altLang="en-US" sz="2300">
                <a:solidFill>
                  <a:schemeClr val="bg2"/>
                </a:solidFill>
              </a:rPr>
              <a:t>Polyjet - 3D Printer</a:t>
            </a:r>
          </a:p>
          <a:p>
            <a:pPr>
              <a:lnSpc>
                <a:spcPct val="80000"/>
              </a:lnSpc>
            </a:pPr>
            <a:r>
              <a:rPr lang="en-US" altLang="en-US" sz="2300">
                <a:solidFill>
                  <a:schemeClr val="bg2"/>
                </a:solidFill>
              </a:rPr>
              <a:t>Composite 3D printer</a:t>
            </a:r>
          </a:p>
          <a:p>
            <a:pPr>
              <a:lnSpc>
                <a:spcPct val="80000"/>
              </a:lnSpc>
            </a:pPr>
            <a:r>
              <a:rPr lang="en-US" altLang="en-US" sz="2300">
                <a:solidFill>
                  <a:schemeClr val="bg2"/>
                </a:solidFill>
              </a:rPr>
              <a:t>Direct Metal Laser Sintering (DMLS) </a:t>
            </a:r>
            <a:r>
              <a:rPr lang="en-US" altLang="en-US" sz="2300" i="1">
                <a:solidFill>
                  <a:schemeClr val="bg2"/>
                </a:solidFill>
              </a:rPr>
              <a:t>– on order</a:t>
            </a:r>
          </a:p>
          <a:p>
            <a:pPr>
              <a:lnSpc>
                <a:spcPct val="80000"/>
              </a:lnSpc>
            </a:pPr>
            <a:r>
              <a:rPr lang="en-US" altLang="en-US" sz="2300"/>
              <a:t>Laminated Object Manufacturing </a:t>
            </a:r>
          </a:p>
          <a:p>
            <a:pPr>
              <a:lnSpc>
                <a:spcPct val="80000"/>
              </a:lnSpc>
            </a:pPr>
            <a:r>
              <a:rPr lang="en-US" altLang="en-US" sz="2300"/>
              <a:t>Hot Plot </a:t>
            </a:r>
          </a:p>
          <a:p>
            <a:pPr>
              <a:lnSpc>
                <a:spcPct val="80000"/>
              </a:lnSpc>
            </a:pPr>
            <a:r>
              <a:rPr lang="en-US" altLang="en-US" sz="2300"/>
              <a:t>Solid Ground Curing</a:t>
            </a:r>
          </a:p>
          <a:p>
            <a:pPr>
              <a:lnSpc>
                <a:spcPct val="80000"/>
              </a:lnSpc>
            </a:pPr>
            <a:r>
              <a:rPr lang="en-US" altLang="en-US" sz="2300"/>
              <a:t>Light Sculpting</a:t>
            </a:r>
          </a:p>
          <a:p>
            <a:pPr>
              <a:lnSpc>
                <a:spcPct val="80000"/>
              </a:lnSpc>
            </a:pPr>
            <a:r>
              <a:rPr lang="en-US" altLang="en-US" sz="2300"/>
              <a:t>Solid Creation System </a:t>
            </a:r>
          </a:p>
          <a:p>
            <a:pPr>
              <a:lnSpc>
                <a:spcPct val="80000"/>
              </a:lnSpc>
            </a:pPr>
            <a:r>
              <a:rPr lang="en-US" altLang="en-US" sz="2300"/>
              <a:t>Solid Object Ultra-Violet Laser Plotting </a:t>
            </a:r>
          </a:p>
          <a:p>
            <a:pPr>
              <a:lnSpc>
                <a:spcPct val="80000"/>
              </a:lnSpc>
            </a:pPr>
            <a:r>
              <a:rPr lang="en-US" altLang="en-US" sz="2300"/>
              <a:t>Computer Operated Laser Active Modeling </a:t>
            </a:r>
          </a:p>
          <a:p>
            <a:pPr>
              <a:lnSpc>
                <a:spcPct val="80000"/>
              </a:lnSpc>
            </a:pPr>
            <a:r>
              <a:rPr lang="en-US" altLang="en-US" sz="2300"/>
              <a:t>Electro-Optical Systems - Stereos</a:t>
            </a:r>
          </a:p>
        </p:txBody>
      </p:sp>
      <p:sp>
        <p:nvSpPr>
          <p:cNvPr id="71683" name="Rectangle 3"/>
          <p:cNvSpPr>
            <a:spLocks noChangeArrowheads="1"/>
          </p:cNvSpPr>
          <p:nvPr/>
        </p:nvSpPr>
        <p:spPr bwMode="auto">
          <a:xfrm>
            <a:off x="1091405" y="228600"/>
            <a:ext cx="10009197" cy="72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4100" dirty="0">
                <a:solidFill>
                  <a:srgbClr val="081D58"/>
                </a:solidFill>
              </a:rPr>
              <a:t>Rapid Prototyping </a:t>
            </a:r>
            <a:r>
              <a:rPr lang="en-US" altLang="en-US" sz="4100" dirty="0" smtClean="0">
                <a:solidFill>
                  <a:srgbClr val="081D58"/>
                </a:solidFill>
              </a:rPr>
              <a:t>Systems (aka: 3D printing) </a:t>
            </a:r>
            <a:endParaRPr lang="en-US" altLang="en-US" dirty="0">
              <a:solidFill>
                <a:srgbClr val="081D58"/>
              </a:solidFill>
            </a:endParaRPr>
          </a:p>
        </p:txBody>
      </p:sp>
    </p:spTree>
    <p:extLst>
      <p:ext uri="{BB962C8B-B14F-4D97-AF65-F5344CB8AC3E}">
        <p14:creationId xmlns:p14="http://schemas.microsoft.com/office/powerpoint/2010/main" val="312298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3276601"/>
            <a:ext cx="45434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1" name="Picture 7">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1524001"/>
            <a:ext cx="44672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3732" name="Rectangle 5"/>
          <p:cNvSpPr>
            <a:spLocks noChangeArrowheads="1"/>
          </p:cNvSpPr>
          <p:nvPr/>
        </p:nvSpPr>
        <p:spPr bwMode="auto">
          <a:xfrm>
            <a:off x="2628900" y="533401"/>
            <a:ext cx="46688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defTabSz="911225">
              <a:defRPr sz="2800" i="1">
                <a:solidFill>
                  <a:schemeClr val="tx1"/>
                </a:solidFill>
                <a:latin typeface="Times New Roman" panose="02020603050405020304" pitchFamily="18" charset="0"/>
              </a:defRPr>
            </a:lvl1pPr>
            <a:lvl2pPr marL="742950" indent="-285750" defTabSz="911225">
              <a:defRPr sz="2800" i="1">
                <a:solidFill>
                  <a:schemeClr val="tx1"/>
                </a:solidFill>
                <a:latin typeface="Times New Roman" panose="02020603050405020304" pitchFamily="18" charset="0"/>
              </a:defRPr>
            </a:lvl2pPr>
            <a:lvl3pPr marL="1143000" indent="-228600" defTabSz="911225">
              <a:defRPr sz="2800" i="1">
                <a:solidFill>
                  <a:schemeClr val="tx1"/>
                </a:solidFill>
                <a:latin typeface="Times New Roman" panose="02020603050405020304" pitchFamily="18" charset="0"/>
              </a:defRPr>
            </a:lvl3pPr>
            <a:lvl4pPr marL="1600200" indent="-228600" defTabSz="911225">
              <a:defRPr sz="2800" i="1">
                <a:solidFill>
                  <a:schemeClr val="tx1"/>
                </a:solidFill>
                <a:latin typeface="Times New Roman" panose="02020603050405020304" pitchFamily="18" charset="0"/>
              </a:defRPr>
            </a:lvl4pPr>
            <a:lvl5pPr marL="2057400" indent="-228600" defTabSz="911225">
              <a:defRPr sz="2800" i="1">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lnSpc>
                <a:spcPct val="85000"/>
              </a:lnSpc>
              <a:spcBef>
                <a:spcPct val="0"/>
              </a:spcBef>
              <a:spcAft>
                <a:spcPct val="0"/>
              </a:spcAft>
            </a:pPr>
            <a:r>
              <a:rPr lang="en-US" altLang="en-US" sz="3200">
                <a:solidFill>
                  <a:srgbClr val="081D58"/>
                </a:solidFill>
              </a:rPr>
              <a:t>Rapid Prototyping at BMW</a:t>
            </a:r>
          </a:p>
        </p:txBody>
      </p:sp>
      <p:sp>
        <p:nvSpPr>
          <p:cNvPr id="73733" name="Rectangle 7"/>
          <p:cNvSpPr>
            <a:spLocks noChangeArrowheads="1"/>
          </p:cNvSpPr>
          <p:nvPr/>
        </p:nvSpPr>
        <p:spPr bwMode="auto">
          <a:xfrm>
            <a:off x="3657600" y="6019801"/>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333" tIns="44375" rIns="90333" bIns="44375">
            <a:spAutoFit/>
          </a:bodyPr>
          <a:lstStyle>
            <a:lvl1pPr defTabSz="911225">
              <a:defRPr sz="2800" i="1">
                <a:solidFill>
                  <a:schemeClr val="tx1"/>
                </a:solidFill>
                <a:latin typeface="Times New Roman" panose="02020603050405020304" pitchFamily="18" charset="0"/>
              </a:defRPr>
            </a:lvl1pPr>
            <a:lvl2pPr marL="742950" indent="-285750" defTabSz="911225">
              <a:defRPr sz="2800" i="1">
                <a:solidFill>
                  <a:schemeClr val="tx1"/>
                </a:solidFill>
                <a:latin typeface="Times New Roman" panose="02020603050405020304" pitchFamily="18" charset="0"/>
              </a:defRPr>
            </a:lvl2pPr>
            <a:lvl3pPr marL="1143000" indent="-228600" defTabSz="911225">
              <a:defRPr sz="2800" i="1">
                <a:solidFill>
                  <a:schemeClr val="tx1"/>
                </a:solidFill>
                <a:latin typeface="Times New Roman" panose="02020603050405020304" pitchFamily="18" charset="0"/>
              </a:defRPr>
            </a:lvl3pPr>
            <a:lvl4pPr marL="1600200" indent="-228600" defTabSz="911225">
              <a:defRPr sz="2800" i="1">
                <a:solidFill>
                  <a:schemeClr val="tx1"/>
                </a:solidFill>
                <a:latin typeface="Times New Roman" panose="02020603050405020304" pitchFamily="18" charset="0"/>
              </a:defRPr>
            </a:lvl4pPr>
            <a:lvl5pPr marL="2057400" indent="-228600" defTabSz="911225">
              <a:defRPr sz="2800" i="1">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1800">
                <a:solidFill>
                  <a:srgbClr val="000000"/>
                </a:solidFill>
              </a:rPr>
              <a:t>Cool video (click on pics)</a:t>
            </a:r>
          </a:p>
        </p:txBody>
      </p:sp>
    </p:spTree>
    <p:extLst>
      <p:ext uri="{BB962C8B-B14F-4D97-AF65-F5344CB8AC3E}">
        <p14:creationId xmlns:p14="http://schemas.microsoft.com/office/powerpoint/2010/main" val="31513114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6" y="1371600"/>
            <a:ext cx="6532563"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3"/>
          <p:cNvSpPr>
            <a:spLocks noChangeArrowheads="1"/>
          </p:cNvSpPr>
          <p:nvPr/>
        </p:nvSpPr>
        <p:spPr bwMode="auto">
          <a:xfrm>
            <a:off x="4264026" y="342901"/>
            <a:ext cx="28495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2870" tIns="51435" rIns="102870" bIns="51435">
            <a:spAutoFit/>
          </a:bodyPr>
          <a:lstStyle>
            <a:lvl1pPr defTabSz="911225">
              <a:defRPr sz="2800" i="1">
                <a:solidFill>
                  <a:schemeClr val="tx1"/>
                </a:solidFill>
                <a:latin typeface="Times New Roman" panose="02020603050405020304" pitchFamily="18" charset="0"/>
              </a:defRPr>
            </a:lvl1pPr>
            <a:lvl2pPr marL="742950" indent="-285750" defTabSz="911225">
              <a:defRPr sz="2800" i="1">
                <a:solidFill>
                  <a:schemeClr val="tx1"/>
                </a:solidFill>
                <a:latin typeface="Times New Roman" panose="02020603050405020304" pitchFamily="18" charset="0"/>
              </a:defRPr>
            </a:lvl2pPr>
            <a:lvl3pPr marL="1143000" indent="-228600" defTabSz="911225">
              <a:defRPr sz="2800" i="1">
                <a:solidFill>
                  <a:schemeClr val="tx1"/>
                </a:solidFill>
                <a:latin typeface="Times New Roman" panose="02020603050405020304" pitchFamily="18" charset="0"/>
              </a:defRPr>
            </a:lvl3pPr>
            <a:lvl4pPr marL="1600200" indent="-228600" defTabSz="911225">
              <a:defRPr sz="2800" i="1">
                <a:solidFill>
                  <a:schemeClr val="tx1"/>
                </a:solidFill>
                <a:latin typeface="Times New Roman" panose="02020603050405020304" pitchFamily="18" charset="0"/>
              </a:defRPr>
            </a:lvl4pPr>
            <a:lvl5pPr marL="2057400" indent="-228600" defTabSz="911225">
              <a:defRPr sz="2800" i="1">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lnSpc>
                <a:spcPct val="85000"/>
              </a:lnSpc>
              <a:spcBef>
                <a:spcPct val="0"/>
              </a:spcBef>
              <a:spcAft>
                <a:spcPct val="0"/>
              </a:spcAft>
            </a:pPr>
            <a:r>
              <a:rPr lang="en-US" altLang="en-US" sz="2700">
                <a:solidFill>
                  <a:srgbClr val="081D58"/>
                </a:solidFill>
              </a:rPr>
              <a:t>Rapid Prototyping </a:t>
            </a:r>
          </a:p>
          <a:p>
            <a:pPr algn="ctr" eaLnBrk="0" fontAlgn="base" hangingPunct="0">
              <a:lnSpc>
                <a:spcPct val="85000"/>
              </a:lnSpc>
              <a:spcBef>
                <a:spcPct val="0"/>
              </a:spcBef>
              <a:spcAft>
                <a:spcPct val="0"/>
              </a:spcAft>
            </a:pPr>
            <a:r>
              <a:rPr lang="en-US" altLang="en-US" sz="2700">
                <a:solidFill>
                  <a:srgbClr val="081D58"/>
                </a:solidFill>
              </a:rPr>
              <a:t>MechSE Ford Lab</a:t>
            </a:r>
          </a:p>
        </p:txBody>
      </p:sp>
    </p:spTree>
    <p:extLst>
      <p:ext uri="{BB962C8B-B14F-4D97-AF65-F5344CB8AC3E}">
        <p14:creationId xmlns:p14="http://schemas.microsoft.com/office/powerpoint/2010/main" val="19763568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76200"/>
            <a:ext cx="49450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667000"/>
            <a:ext cx="54197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75780" name="Rectangle 3"/>
          <p:cNvSpPr>
            <a:spLocks noChangeArrowheads="1"/>
          </p:cNvSpPr>
          <p:nvPr/>
        </p:nvSpPr>
        <p:spPr bwMode="auto">
          <a:xfrm>
            <a:off x="1676401" y="6096001"/>
            <a:ext cx="1022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r>
              <a:rPr lang="en-US" altLang="en-US" sz="2400">
                <a:solidFill>
                  <a:srgbClr val="000000"/>
                </a:solidFill>
                <a:hlinkClick r:id="rId4"/>
              </a:rPr>
              <a:t>Meet the Mark One: the world's first Carbon Fiber 3D printer ...</a:t>
            </a:r>
            <a:endParaRPr lang="en-US" altLang="en-US" sz="2400">
              <a:solidFill>
                <a:srgbClr val="000000"/>
              </a:solidFill>
            </a:endParaRPr>
          </a:p>
        </p:txBody>
      </p:sp>
    </p:spTree>
    <p:extLst>
      <p:ext uri="{BB962C8B-B14F-4D97-AF65-F5344CB8AC3E}">
        <p14:creationId xmlns:p14="http://schemas.microsoft.com/office/powerpoint/2010/main" val="39421412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2541588" y="342901"/>
            <a:ext cx="7239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a:solidFill>
                  <a:srgbClr val="081D58"/>
                </a:solidFill>
              </a:rPr>
              <a:t>Stereo-Lithography Apparatus (SLA)  </a:t>
            </a:r>
            <a:endParaRPr lang="en-US" altLang="en-US" sz="1800">
              <a:solidFill>
                <a:srgbClr val="081D58"/>
              </a:solidFill>
            </a:endParaRPr>
          </a:p>
        </p:txBody>
      </p:sp>
      <p:pic>
        <p:nvPicPr>
          <p:cNvPr id="76803" name="Picture 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1371601"/>
            <a:ext cx="514350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5910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5"/>
          <p:cNvGrpSpPr>
            <a:grpSpLocks noChangeAspect="1"/>
          </p:cNvGrpSpPr>
          <p:nvPr/>
        </p:nvGrpSpPr>
        <p:grpSpPr bwMode="auto">
          <a:xfrm>
            <a:off x="2409825" y="1714500"/>
            <a:ext cx="6515100" cy="3608388"/>
            <a:chOff x="0" y="0"/>
            <a:chExt cx="410" cy="227"/>
          </a:xfrm>
        </p:grpSpPr>
        <p:pic>
          <p:nvPicPr>
            <p:cNvPr id="77828" name="Pic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Rectangle 7">
              <a:hlinkClick r:id="rId4"/>
            </p:cNvPr>
            <p:cNvSpPr>
              <a:spLocks noChangeAspect="1" noChangeArrowheads="1"/>
            </p:cNvSpPr>
            <p:nvPr/>
          </p:nvSpPr>
          <p:spPr bwMode="auto">
            <a:xfrm>
              <a:off x="375" y="0"/>
              <a:ext cx="35" cy="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eaLnBrk="0" fontAlgn="base" hangingPunct="0">
                <a:spcBef>
                  <a:spcPct val="0"/>
                </a:spcBef>
                <a:spcAft>
                  <a:spcPct val="0"/>
                </a:spcAft>
              </a:pPr>
              <a:endParaRPr lang="en-US" altLang="en-US">
                <a:solidFill>
                  <a:srgbClr val="000000"/>
                </a:solidFill>
              </a:endParaRPr>
            </a:p>
          </p:txBody>
        </p:sp>
      </p:grpSp>
      <p:sp>
        <p:nvSpPr>
          <p:cNvPr id="77827" name="Rectangle 8"/>
          <p:cNvSpPr>
            <a:spLocks noChangeArrowheads="1"/>
          </p:cNvSpPr>
          <p:nvPr/>
        </p:nvSpPr>
        <p:spPr bwMode="auto">
          <a:xfrm>
            <a:off x="4595813" y="342900"/>
            <a:ext cx="3141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1" tIns="45716" rIns="91431" bIns="45716">
            <a:spAutoFit/>
          </a:bodyPr>
          <a:lstStyle>
            <a:lvl1pPr>
              <a:defRPr sz="2800" i="1">
                <a:solidFill>
                  <a:schemeClr val="tx1"/>
                </a:solidFill>
                <a:latin typeface="Times New Roman" panose="02020603050405020304" pitchFamily="18" charset="0"/>
              </a:defRPr>
            </a:lvl1pPr>
            <a:lvl2pPr marL="742950" indent="-285750">
              <a:defRPr sz="2800" i="1">
                <a:solidFill>
                  <a:schemeClr val="tx1"/>
                </a:solidFill>
                <a:latin typeface="Times New Roman" panose="02020603050405020304" pitchFamily="18" charset="0"/>
              </a:defRPr>
            </a:lvl2pPr>
            <a:lvl3pPr marL="1143000" indent="-228600">
              <a:defRPr sz="2800" i="1">
                <a:solidFill>
                  <a:schemeClr val="tx1"/>
                </a:solidFill>
                <a:latin typeface="Times New Roman" panose="02020603050405020304" pitchFamily="18" charset="0"/>
              </a:defRPr>
            </a:lvl3pPr>
            <a:lvl4pPr marL="1600200" indent="-228600">
              <a:defRPr sz="2800" i="1">
                <a:solidFill>
                  <a:schemeClr val="tx1"/>
                </a:solidFill>
                <a:latin typeface="Times New Roman" panose="02020603050405020304" pitchFamily="18" charset="0"/>
              </a:defRPr>
            </a:lvl4pPr>
            <a:lvl5pPr marL="2057400" indent="-228600">
              <a:defRPr sz="28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i="1">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3600">
                <a:solidFill>
                  <a:srgbClr val="081D58"/>
                </a:solidFill>
              </a:rPr>
              <a:t>Polyjet Process</a:t>
            </a:r>
            <a:endParaRPr lang="en-US" altLang="en-US" sz="1800">
              <a:solidFill>
                <a:srgbClr val="081D58"/>
              </a:solidFill>
            </a:endParaRPr>
          </a:p>
        </p:txBody>
      </p:sp>
    </p:spTree>
    <p:extLst>
      <p:ext uri="{BB962C8B-B14F-4D97-AF65-F5344CB8AC3E}">
        <p14:creationId xmlns:p14="http://schemas.microsoft.com/office/powerpoint/2010/main" val="10951776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497 Class">
  <a:themeElements>
    <a:clrScheme name="">
      <a:dk1>
        <a:srgbClr val="000000"/>
      </a:dk1>
      <a:lt1>
        <a:srgbClr val="FFFFFF"/>
      </a:lt1>
      <a:dk2>
        <a:srgbClr val="081D58"/>
      </a:dk2>
      <a:lt2>
        <a:srgbClr val="081D58"/>
      </a:lt2>
      <a:accent1>
        <a:srgbClr val="081D58"/>
      </a:accent1>
      <a:accent2>
        <a:srgbClr val="006B61"/>
      </a:accent2>
      <a:accent3>
        <a:srgbClr val="FFFFFF"/>
      </a:accent3>
      <a:accent4>
        <a:srgbClr val="000000"/>
      </a:accent4>
      <a:accent5>
        <a:srgbClr val="AAABB4"/>
      </a:accent5>
      <a:accent6>
        <a:srgbClr val="006057"/>
      </a:accent6>
      <a:hlink>
        <a:srgbClr val="FE9B03"/>
      </a:hlink>
      <a:folHlink>
        <a:srgbClr val="081D58"/>
      </a:folHlink>
    </a:clrScheme>
    <a:fontScheme name="ME497 C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497 Cla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497 Cla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497 Clas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497 Clas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497 Clas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497 Clas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497 Clas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E497 Class">
  <a:themeElements>
    <a:clrScheme name="">
      <a:dk1>
        <a:srgbClr val="000000"/>
      </a:dk1>
      <a:lt1>
        <a:srgbClr val="FFFFFF"/>
      </a:lt1>
      <a:dk2>
        <a:srgbClr val="081D58"/>
      </a:dk2>
      <a:lt2>
        <a:srgbClr val="081D58"/>
      </a:lt2>
      <a:accent1>
        <a:srgbClr val="081D58"/>
      </a:accent1>
      <a:accent2>
        <a:srgbClr val="006B61"/>
      </a:accent2>
      <a:accent3>
        <a:srgbClr val="FFFFFF"/>
      </a:accent3>
      <a:accent4>
        <a:srgbClr val="000000"/>
      </a:accent4>
      <a:accent5>
        <a:srgbClr val="AAABB4"/>
      </a:accent5>
      <a:accent6>
        <a:srgbClr val="006057"/>
      </a:accent6>
      <a:hlink>
        <a:srgbClr val="FE9B03"/>
      </a:hlink>
      <a:folHlink>
        <a:srgbClr val="081D58"/>
      </a:folHlink>
    </a:clrScheme>
    <a:fontScheme name="ME497 Cl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497 Clas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497 Clas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497 Clas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497 Clas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497 Clas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497 Clas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497 Clas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1084</Words>
  <Application>Microsoft Office PowerPoint</Application>
  <PresentationFormat>Widescreen</PresentationFormat>
  <Paragraphs>183</Paragraphs>
  <Slides>30</Slides>
  <Notes>12</Notes>
  <HiddenSlides>0</HiddenSlides>
  <MMClips>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Arial Black</vt:lpstr>
      <vt:lpstr>Calibri</vt:lpstr>
      <vt:lpstr>Calibri Light</vt:lpstr>
      <vt:lpstr>Times</vt:lpstr>
      <vt:lpstr>Times New Roman</vt:lpstr>
      <vt:lpstr>Wingdings</vt:lpstr>
      <vt:lpstr>Office Theme</vt:lpstr>
      <vt:lpstr>ME497 Class</vt:lpstr>
      <vt:lpstr>1_ME497 Class</vt:lpstr>
      <vt:lpstr>Lecture Class Slide Presentation 4-14-2020</vt:lpstr>
      <vt:lpstr>An Introduction to  Design for Manufacture (DFM)       Instructor:  Mike L. Philpott mphilpot@illinois.edu </vt:lpstr>
      <vt:lpstr>Rapid Prototyping Principles http://www.quickparts.com MechSE Rapid Prototyping Lab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 and Tube Process Group</vt:lpstr>
      <vt:lpstr>Standard Structural Steel Shapes Industry standard forms used in “Bar &amp; Tube” process group</vt:lpstr>
      <vt:lpstr>PowerPoint Presentation</vt:lpstr>
      <vt:lpstr>Rotary Draw Bending</vt:lpstr>
      <vt:lpstr>Rotary Draw Bending  with Mandrel</vt:lpstr>
      <vt:lpstr>High Speed Wire Forming </vt:lpstr>
      <vt:lpstr>Wire Form Examples</vt:lpstr>
      <vt:lpstr>Tube Laser Process</vt:lpstr>
      <vt:lpstr>Rectangular/Square Tube  laser cut hand bending</vt:lpstr>
      <vt:lpstr>Rectangular/Square Tube  Laser Cut - Creative Weldless Connections</vt:lpstr>
      <vt:lpstr>Punching Process  Tube Punching</vt:lpstr>
      <vt:lpstr>Punching Process  Bar Punching</vt:lpstr>
      <vt:lpstr>End Forming Processes</vt:lpstr>
      <vt:lpstr>Circular Sawing Video Multiple Parts - Bundling</vt:lpstr>
      <vt:lpstr>Tube/Bar Bending Processes Compression/Ram Bending</vt:lpstr>
    </vt:vector>
  </TitlesOfParts>
  <Company>aPriori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Class Slide Presentation 3-23-2020</dc:title>
  <dc:creator>Mike Philpott</dc:creator>
  <cp:lastModifiedBy>Mike Philpott</cp:lastModifiedBy>
  <cp:revision>80</cp:revision>
  <dcterms:created xsi:type="dcterms:W3CDTF">2020-03-24T02:35:31Z</dcterms:created>
  <dcterms:modified xsi:type="dcterms:W3CDTF">2020-04-15T12:35:18Z</dcterms:modified>
</cp:coreProperties>
</file>